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70" r:id="rId2"/>
    <p:sldId id="367" r:id="rId3"/>
    <p:sldId id="377" r:id="rId4"/>
    <p:sldId id="376" r:id="rId5"/>
    <p:sldId id="379" r:id="rId6"/>
    <p:sldId id="378" r:id="rId7"/>
    <p:sldId id="380" r:id="rId8"/>
    <p:sldId id="381" r:id="rId9"/>
    <p:sldId id="386" r:id="rId10"/>
    <p:sldId id="387" r:id="rId11"/>
    <p:sldId id="388" r:id="rId12"/>
    <p:sldId id="389" r:id="rId13"/>
    <p:sldId id="390" r:id="rId14"/>
    <p:sldId id="391" r:id="rId15"/>
    <p:sldId id="398" r:id="rId16"/>
    <p:sldId id="399" r:id="rId17"/>
    <p:sldId id="409" r:id="rId18"/>
    <p:sldId id="410" r:id="rId19"/>
    <p:sldId id="411" r:id="rId20"/>
    <p:sldId id="412" r:id="rId21"/>
    <p:sldId id="413" r:id="rId22"/>
    <p:sldId id="421" r:id="rId23"/>
    <p:sldId id="422" r:id="rId24"/>
    <p:sldId id="423" r:id="rId25"/>
    <p:sldId id="424" r:id="rId26"/>
    <p:sldId id="425" r:id="rId27"/>
    <p:sldId id="426" r:id="rId28"/>
    <p:sldId id="427" r:id="rId29"/>
    <p:sldId id="428" r:id="rId30"/>
    <p:sldId id="429" r:id="rId31"/>
    <p:sldId id="435" r:id="rId32"/>
    <p:sldId id="436" r:id="rId33"/>
    <p:sldId id="437" r:id="rId34"/>
    <p:sldId id="438" r:id="rId35"/>
    <p:sldId id="439" r:id="rId36"/>
    <p:sldId id="440" r:id="rId37"/>
    <p:sldId id="442" r:id="rId38"/>
    <p:sldId id="443" r:id="rId39"/>
    <p:sldId id="444" r:id="rId40"/>
    <p:sldId id="445" r:id="rId41"/>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A5A5A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5387" autoAdjust="0"/>
  </p:normalViewPr>
  <p:slideViewPr>
    <p:cSldViewPr snapToGrid="0">
      <p:cViewPr varScale="1">
        <p:scale>
          <a:sx n="84" d="100"/>
          <a:sy n="84" d="100"/>
        </p:scale>
        <p:origin x="63" y="141"/>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5808CDC9-85D4-4503-A1C1-C4A7D08CE495}" type="datetimeFigureOut">
              <a:rPr lang="en-AU" smtClean="0"/>
              <a:t>7/12/2020</a:t>
            </a:fld>
            <a:endParaRPr lang="en-AU"/>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275FFA11-8017-47B8-A9A2-068FE447A802}" type="slidenum">
              <a:rPr lang="en-AU" smtClean="0"/>
              <a:t>‹#›</a:t>
            </a:fld>
            <a:endParaRPr lang="en-AU"/>
          </a:p>
        </p:txBody>
      </p:sp>
    </p:spTree>
    <p:extLst>
      <p:ext uri="{BB962C8B-B14F-4D97-AF65-F5344CB8AC3E}">
        <p14:creationId xmlns:p14="http://schemas.microsoft.com/office/powerpoint/2010/main" val="3579129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26B83B7E-F356-4973-84B6-1B2DF6CBB415}" type="datetimeFigureOut">
              <a:rPr lang="en-AU" smtClean="0"/>
              <a:t>7/12/2020</a:t>
            </a:fld>
            <a:endParaRPr lang="en-AU"/>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D672F9A1-B8C3-4126-BBDE-0070D438ED5A}" type="slidenum">
              <a:rPr lang="en-AU" smtClean="0"/>
              <a:t>‹#›</a:t>
            </a:fld>
            <a:endParaRPr lang="en-AU"/>
          </a:p>
        </p:txBody>
      </p:sp>
    </p:spTree>
    <p:extLst>
      <p:ext uri="{BB962C8B-B14F-4D97-AF65-F5344CB8AC3E}">
        <p14:creationId xmlns:p14="http://schemas.microsoft.com/office/powerpoint/2010/main" val="282501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9</a:t>
            </a:fld>
            <a:endParaRPr lang="en-AU" dirty="0"/>
          </a:p>
        </p:txBody>
      </p:sp>
    </p:spTree>
    <p:extLst>
      <p:ext uri="{BB962C8B-B14F-4D97-AF65-F5344CB8AC3E}">
        <p14:creationId xmlns:p14="http://schemas.microsoft.com/office/powerpoint/2010/main" val="197158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18</a:t>
            </a:fld>
            <a:endParaRPr lang="en-AU" dirty="0"/>
          </a:p>
        </p:txBody>
      </p:sp>
    </p:spTree>
    <p:extLst>
      <p:ext uri="{BB962C8B-B14F-4D97-AF65-F5344CB8AC3E}">
        <p14:creationId xmlns:p14="http://schemas.microsoft.com/office/powerpoint/2010/main" val="16631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19</a:t>
            </a:fld>
            <a:endParaRPr lang="en-AU" dirty="0"/>
          </a:p>
        </p:txBody>
      </p:sp>
    </p:spTree>
    <p:extLst>
      <p:ext uri="{BB962C8B-B14F-4D97-AF65-F5344CB8AC3E}">
        <p14:creationId xmlns:p14="http://schemas.microsoft.com/office/powerpoint/2010/main" val="392322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20</a:t>
            </a:fld>
            <a:endParaRPr lang="en-AU" dirty="0"/>
          </a:p>
        </p:txBody>
      </p:sp>
    </p:spTree>
    <p:extLst>
      <p:ext uri="{BB962C8B-B14F-4D97-AF65-F5344CB8AC3E}">
        <p14:creationId xmlns:p14="http://schemas.microsoft.com/office/powerpoint/2010/main" val="1060589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21</a:t>
            </a:fld>
            <a:endParaRPr lang="en-AU" dirty="0"/>
          </a:p>
        </p:txBody>
      </p:sp>
    </p:spTree>
    <p:extLst>
      <p:ext uri="{BB962C8B-B14F-4D97-AF65-F5344CB8AC3E}">
        <p14:creationId xmlns:p14="http://schemas.microsoft.com/office/powerpoint/2010/main" val="2260061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22</a:t>
            </a:fld>
            <a:endParaRPr lang="en-AU" dirty="0"/>
          </a:p>
        </p:txBody>
      </p:sp>
    </p:spTree>
    <p:extLst>
      <p:ext uri="{BB962C8B-B14F-4D97-AF65-F5344CB8AC3E}">
        <p14:creationId xmlns:p14="http://schemas.microsoft.com/office/powerpoint/2010/main" val="2054750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23</a:t>
            </a:fld>
            <a:endParaRPr lang="en-AU" dirty="0"/>
          </a:p>
        </p:txBody>
      </p:sp>
    </p:spTree>
    <p:extLst>
      <p:ext uri="{BB962C8B-B14F-4D97-AF65-F5344CB8AC3E}">
        <p14:creationId xmlns:p14="http://schemas.microsoft.com/office/powerpoint/2010/main" val="3513820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24</a:t>
            </a:fld>
            <a:endParaRPr lang="en-AU" dirty="0"/>
          </a:p>
        </p:txBody>
      </p:sp>
    </p:spTree>
    <p:extLst>
      <p:ext uri="{BB962C8B-B14F-4D97-AF65-F5344CB8AC3E}">
        <p14:creationId xmlns:p14="http://schemas.microsoft.com/office/powerpoint/2010/main" val="274455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25</a:t>
            </a:fld>
            <a:endParaRPr lang="en-AU" dirty="0"/>
          </a:p>
        </p:txBody>
      </p:sp>
    </p:spTree>
    <p:extLst>
      <p:ext uri="{BB962C8B-B14F-4D97-AF65-F5344CB8AC3E}">
        <p14:creationId xmlns:p14="http://schemas.microsoft.com/office/powerpoint/2010/main" val="75518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26</a:t>
            </a:fld>
            <a:endParaRPr lang="en-AU" dirty="0"/>
          </a:p>
        </p:txBody>
      </p:sp>
    </p:spTree>
    <p:extLst>
      <p:ext uri="{BB962C8B-B14F-4D97-AF65-F5344CB8AC3E}">
        <p14:creationId xmlns:p14="http://schemas.microsoft.com/office/powerpoint/2010/main" val="3429694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27</a:t>
            </a:fld>
            <a:endParaRPr lang="en-AU" dirty="0"/>
          </a:p>
        </p:txBody>
      </p:sp>
    </p:spTree>
    <p:extLst>
      <p:ext uri="{BB962C8B-B14F-4D97-AF65-F5344CB8AC3E}">
        <p14:creationId xmlns:p14="http://schemas.microsoft.com/office/powerpoint/2010/main" val="257259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10</a:t>
            </a:fld>
            <a:endParaRPr lang="en-AU" dirty="0"/>
          </a:p>
        </p:txBody>
      </p:sp>
    </p:spTree>
    <p:extLst>
      <p:ext uri="{BB962C8B-B14F-4D97-AF65-F5344CB8AC3E}">
        <p14:creationId xmlns:p14="http://schemas.microsoft.com/office/powerpoint/2010/main" val="911868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28</a:t>
            </a:fld>
            <a:endParaRPr lang="en-AU" dirty="0"/>
          </a:p>
        </p:txBody>
      </p:sp>
    </p:spTree>
    <p:extLst>
      <p:ext uri="{BB962C8B-B14F-4D97-AF65-F5344CB8AC3E}">
        <p14:creationId xmlns:p14="http://schemas.microsoft.com/office/powerpoint/2010/main" val="317836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29</a:t>
            </a:fld>
            <a:endParaRPr lang="en-AU" dirty="0"/>
          </a:p>
        </p:txBody>
      </p:sp>
    </p:spTree>
    <p:extLst>
      <p:ext uri="{BB962C8B-B14F-4D97-AF65-F5344CB8AC3E}">
        <p14:creationId xmlns:p14="http://schemas.microsoft.com/office/powerpoint/2010/main" val="3822359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30</a:t>
            </a:fld>
            <a:endParaRPr lang="en-AU" dirty="0"/>
          </a:p>
        </p:txBody>
      </p:sp>
    </p:spTree>
    <p:extLst>
      <p:ext uri="{BB962C8B-B14F-4D97-AF65-F5344CB8AC3E}">
        <p14:creationId xmlns:p14="http://schemas.microsoft.com/office/powerpoint/2010/main" val="2575737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31</a:t>
            </a:fld>
            <a:endParaRPr lang="en-AU" dirty="0"/>
          </a:p>
        </p:txBody>
      </p:sp>
    </p:spTree>
    <p:extLst>
      <p:ext uri="{BB962C8B-B14F-4D97-AF65-F5344CB8AC3E}">
        <p14:creationId xmlns:p14="http://schemas.microsoft.com/office/powerpoint/2010/main" val="2632210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32</a:t>
            </a:fld>
            <a:endParaRPr lang="en-AU" dirty="0"/>
          </a:p>
        </p:txBody>
      </p:sp>
    </p:spTree>
    <p:extLst>
      <p:ext uri="{BB962C8B-B14F-4D97-AF65-F5344CB8AC3E}">
        <p14:creationId xmlns:p14="http://schemas.microsoft.com/office/powerpoint/2010/main" val="2176607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33</a:t>
            </a:fld>
            <a:endParaRPr lang="en-AU" dirty="0"/>
          </a:p>
        </p:txBody>
      </p:sp>
    </p:spTree>
    <p:extLst>
      <p:ext uri="{BB962C8B-B14F-4D97-AF65-F5344CB8AC3E}">
        <p14:creationId xmlns:p14="http://schemas.microsoft.com/office/powerpoint/2010/main" val="2496578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34</a:t>
            </a:fld>
            <a:endParaRPr lang="en-AU" dirty="0"/>
          </a:p>
        </p:txBody>
      </p:sp>
    </p:spTree>
    <p:extLst>
      <p:ext uri="{BB962C8B-B14F-4D97-AF65-F5344CB8AC3E}">
        <p14:creationId xmlns:p14="http://schemas.microsoft.com/office/powerpoint/2010/main" val="2051794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35</a:t>
            </a:fld>
            <a:endParaRPr lang="en-AU" dirty="0"/>
          </a:p>
        </p:txBody>
      </p:sp>
    </p:spTree>
    <p:extLst>
      <p:ext uri="{BB962C8B-B14F-4D97-AF65-F5344CB8AC3E}">
        <p14:creationId xmlns:p14="http://schemas.microsoft.com/office/powerpoint/2010/main" val="3108404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36</a:t>
            </a:fld>
            <a:endParaRPr lang="en-AU" dirty="0"/>
          </a:p>
        </p:txBody>
      </p:sp>
    </p:spTree>
    <p:extLst>
      <p:ext uri="{BB962C8B-B14F-4D97-AF65-F5344CB8AC3E}">
        <p14:creationId xmlns:p14="http://schemas.microsoft.com/office/powerpoint/2010/main" val="447393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37</a:t>
            </a:fld>
            <a:endParaRPr lang="en-AU"/>
          </a:p>
        </p:txBody>
      </p:sp>
    </p:spTree>
    <p:extLst>
      <p:ext uri="{BB962C8B-B14F-4D97-AF65-F5344CB8AC3E}">
        <p14:creationId xmlns:p14="http://schemas.microsoft.com/office/powerpoint/2010/main" val="2499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11</a:t>
            </a:fld>
            <a:endParaRPr lang="en-AU" dirty="0"/>
          </a:p>
        </p:txBody>
      </p:sp>
    </p:spTree>
    <p:extLst>
      <p:ext uri="{BB962C8B-B14F-4D97-AF65-F5344CB8AC3E}">
        <p14:creationId xmlns:p14="http://schemas.microsoft.com/office/powerpoint/2010/main" val="3662183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38</a:t>
            </a:fld>
            <a:endParaRPr lang="en-AU"/>
          </a:p>
        </p:txBody>
      </p:sp>
    </p:spTree>
    <p:extLst>
      <p:ext uri="{BB962C8B-B14F-4D97-AF65-F5344CB8AC3E}">
        <p14:creationId xmlns:p14="http://schemas.microsoft.com/office/powerpoint/2010/main" val="1066531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39</a:t>
            </a:fld>
            <a:endParaRPr lang="en-AU"/>
          </a:p>
        </p:txBody>
      </p:sp>
    </p:spTree>
    <p:extLst>
      <p:ext uri="{BB962C8B-B14F-4D97-AF65-F5344CB8AC3E}">
        <p14:creationId xmlns:p14="http://schemas.microsoft.com/office/powerpoint/2010/main" val="654907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40</a:t>
            </a:fld>
            <a:endParaRPr lang="en-AU"/>
          </a:p>
        </p:txBody>
      </p:sp>
    </p:spTree>
    <p:extLst>
      <p:ext uri="{BB962C8B-B14F-4D97-AF65-F5344CB8AC3E}">
        <p14:creationId xmlns:p14="http://schemas.microsoft.com/office/powerpoint/2010/main" val="329083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12</a:t>
            </a:fld>
            <a:endParaRPr lang="en-AU" dirty="0"/>
          </a:p>
        </p:txBody>
      </p:sp>
    </p:spTree>
    <p:extLst>
      <p:ext uri="{BB962C8B-B14F-4D97-AF65-F5344CB8AC3E}">
        <p14:creationId xmlns:p14="http://schemas.microsoft.com/office/powerpoint/2010/main" val="490840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13</a:t>
            </a:fld>
            <a:endParaRPr lang="en-AU" dirty="0"/>
          </a:p>
        </p:txBody>
      </p:sp>
    </p:spTree>
    <p:extLst>
      <p:ext uri="{BB962C8B-B14F-4D97-AF65-F5344CB8AC3E}">
        <p14:creationId xmlns:p14="http://schemas.microsoft.com/office/powerpoint/2010/main" val="2537783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14</a:t>
            </a:fld>
            <a:endParaRPr lang="en-AU" dirty="0"/>
          </a:p>
        </p:txBody>
      </p:sp>
    </p:spTree>
    <p:extLst>
      <p:ext uri="{BB962C8B-B14F-4D97-AF65-F5344CB8AC3E}">
        <p14:creationId xmlns:p14="http://schemas.microsoft.com/office/powerpoint/2010/main" val="2045761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15</a:t>
            </a:fld>
            <a:endParaRPr lang="en-AU" dirty="0"/>
          </a:p>
        </p:txBody>
      </p:sp>
    </p:spTree>
    <p:extLst>
      <p:ext uri="{BB962C8B-B14F-4D97-AF65-F5344CB8AC3E}">
        <p14:creationId xmlns:p14="http://schemas.microsoft.com/office/powerpoint/2010/main" val="4277181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16</a:t>
            </a:fld>
            <a:endParaRPr lang="en-AU" dirty="0"/>
          </a:p>
        </p:txBody>
      </p:sp>
    </p:spTree>
    <p:extLst>
      <p:ext uri="{BB962C8B-B14F-4D97-AF65-F5344CB8AC3E}">
        <p14:creationId xmlns:p14="http://schemas.microsoft.com/office/powerpoint/2010/main" val="376264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17</a:t>
            </a:fld>
            <a:endParaRPr lang="en-AU" dirty="0"/>
          </a:p>
        </p:txBody>
      </p:sp>
    </p:spTree>
    <p:extLst>
      <p:ext uri="{BB962C8B-B14F-4D97-AF65-F5344CB8AC3E}">
        <p14:creationId xmlns:p14="http://schemas.microsoft.com/office/powerpoint/2010/main" val="219762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7/12/2020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133862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7/12/2020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19633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7/12/2020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10830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7/12/2020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79074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F726FA-289A-47A4-9DB2-36250D803CC9}" type="datetimeFigureOut">
              <a:rPr lang="en-AU" smtClean="0"/>
              <a:t>7/12/2020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72163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E6F726FA-289A-47A4-9DB2-36250D803CC9}" type="datetimeFigureOut">
              <a:rPr lang="en-AU" smtClean="0"/>
              <a:t>7/12/2020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94428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E6F726FA-289A-47A4-9DB2-36250D803CC9}" type="datetimeFigureOut">
              <a:rPr lang="en-AU" smtClean="0"/>
              <a:t>7/12/2020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01453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E6F726FA-289A-47A4-9DB2-36250D803CC9}" type="datetimeFigureOut">
              <a:rPr lang="en-AU" smtClean="0"/>
              <a:t>7/12/2020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53128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726FA-289A-47A4-9DB2-36250D803CC9}" type="datetimeFigureOut">
              <a:rPr lang="en-AU" smtClean="0"/>
              <a:t>7/12/2020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2532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7/12/2020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27516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7/12/2020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273446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726FA-289A-47A4-9DB2-36250D803CC9}" type="datetimeFigureOut">
              <a:rPr lang="en-AU" smtClean="0"/>
              <a:t>7/12/2020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6B6D5-E49B-468D-A565-A6E4E9BB073F}" type="slidenum">
              <a:rPr lang="en-AU" smtClean="0"/>
              <a:t>‹#›</a:t>
            </a:fld>
            <a:endParaRPr lang="en-AU"/>
          </a:p>
        </p:txBody>
      </p:sp>
    </p:spTree>
    <p:extLst>
      <p:ext uri="{BB962C8B-B14F-4D97-AF65-F5344CB8AC3E}">
        <p14:creationId xmlns:p14="http://schemas.microsoft.com/office/powerpoint/2010/main" val="4206294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5840" y="2057400"/>
            <a:ext cx="8274424" cy="2514600"/>
          </a:xfrm>
          <a:solidFill>
            <a:schemeClr val="bg1"/>
          </a:solidFill>
          <a:ln w="38100">
            <a:solidFill>
              <a:schemeClr val="accent4"/>
            </a:solidFill>
          </a:ln>
        </p:spPr>
        <p:txBody>
          <a:bodyPr anchor="ctr">
            <a:normAutofit/>
          </a:bodyPr>
          <a:lstStyle/>
          <a:p>
            <a:r>
              <a:rPr lang="en-AU" dirty="0" smtClean="0"/>
              <a:t>End of Chemistry Revision</a:t>
            </a:r>
            <a:r>
              <a:rPr lang="en-AU" dirty="0" smtClean="0"/>
              <a:t/>
            </a:r>
            <a:br>
              <a:rPr lang="en-AU" dirty="0" smtClean="0"/>
            </a:br>
            <a:r>
              <a:rPr lang="en-AU" sz="2800" dirty="0" smtClean="0"/>
              <a:t>Year </a:t>
            </a:r>
            <a:r>
              <a:rPr lang="en-AU" sz="2800" dirty="0"/>
              <a:t>9</a:t>
            </a:r>
            <a:r>
              <a:rPr lang="en-AU" sz="2800" dirty="0" smtClean="0"/>
              <a:t> </a:t>
            </a:r>
            <a:r>
              <a:rPr lang="en-AU" sz="2800" dirty="0"/>
              <a:t>Science</a:t>
            </a:r>
            <a:endParaRPr lang="en-AU" dirty="0"/>
          </a:p>
        </p:txBody>
      </p:sp>
    </p:spTree>
    <p:extLst>
      <p:ext uri="{BB962C8B-B14F-4D97-AF65-F5344CB8AC3E}">
        <p14:creationId xmlns:p14="http://schemas.microsoft.com/office/powerpoint/2010/main" val="2732963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3539430"/>
          </a:xfrm>
          <a:prstGeom prst="rect">
            <a:avLst/>
          </a:prstGeom>
          <a:noFill/>
        </p:spPr>
        <p:txBody>
          <a:bodyPr wrap="square" rtlCol="0">
            <a:spAutoFit/>
          </a:bodyPr>
          <a:lstStyle/>
          <a:p>
            <a:r>
              <a:rPr lang="en-AU" sz="2800" b="1" dirty="0" smtClean="0"/>
              <a:t>Negative Ions</a:t>
            </a:r>
          </a:p>
          <a:p>
            <a:pPr marL="457200" indent="-457200">
              <a:buFont typeface="Arial" panose="020B0604020202020204" pitchFamily="34" charset="0"/>
              <a:buChar char="•"/>
            </a:pPr>
            <a:r>
              <a:rPr lang="en-AU" sz="2800" dirty="0" smtClean="0"/>
              <a:t>Formed when atoms </a:t>
            </a:r>
            <a:r>
              <a:rPr lang="en-AU" sz="2800" b="1" dirty="0" smtClean="0"/>
              <a:t>gain </a:t>
            </a:r>
            <a:r>
              <a:rPr lang="en-AU" sz="2800" dirty="0" smtClean="0"/>
              <a:t>electrons to </a:t>
            </a:r>
            <a:r>
              <a:rPr lang="en-AU" sz="2800" b="1" dirty="0" smtClean="0"/>
              <a:t>fill</a:t>
            </a:r>
            <a:r>
              <a:rPr lang="en-AU" sz="2800" dirty="0" smtClean="0"/>
              <a:t> the valence shell to the nearest noble gas configuration.</a:t>
            </a:r>
          </a:p>
          <a:p>
            <a:pPr marL="457200" indent="-457200">
              <a:buFont typeface="Arial" panose="020B0604020202020204" pitchFamily="34" charset="0"/>
              <a:buChar char="•"/>
            </a:pPr>
            <a:r>
              <a:rPr lang="en-AU" sz="2800" dirty="0" smtClean="0"/>
              <a:t>The number of electrons the atom gains becomes the negative charge on the ion.</a:t>
            </a:r>
          </a:p>
          <a:p>
            <a:pPr marL="457200" indent="-457200">
              <a:buFont typeface="Arial" panose="020B0604020202020204" pitchFamily="34" charset="0"/>
              <a:buChar char="•"/>
            </a:pPr>
            <a:r>
              <a:rPr lang="en-AU" sz="2800" dirty="0" smtClean="0"/>
              <a:t>Oxide ions form when an oxygen atom gains 2 electrons.</a:t>
            </a:r>
            <a:r>
              <a:rPr lang="en-AU" sz="2800" dirty="0"/>
              <a:t> </a:t>
            </a:r>
            <a:endParaRPr lang="en-AU" sz="2800" dirty="0" smtClean="0"/>
          </a:p>
          <a:p>
            <a:pPr marL="457200" indent="-457200">
              <a:buFont typeface="Arial" panose="020B0604020202020204" pitchFamily="34" charset="0"/>
              <a:buChar char="•"/>
            </a:pPr>
            <a:r>
              <a:rPr lang="en-AU" sz="2800" dirty="0" smtClean="0"/>
              <a:t>Fluoride </a:t>
            </a:r>
            <a:r>
              <a:rPr lang="en-AU" sz="2800" dirty="0"/>
              <a:t>ions form when a fluorine atom gains 1 electron.</a:t>
            </a:r>
          </a:p>
          <a:p>
            <a:pPr marL="457200" indent="-457200">
              <a:buFont typeface="Arial" panose="020B0604020202020204" pitchFamily="34" charset="0"/>
              <a:buChar char="•"/>
            </a:pPr>
            <a:endParaRPr lang="en-AU" sz="2800" dirty="0"/>
          </a:p>
        </p:txBody>
      </p:sp>
      <p:pic>
        <p:nvPicPr>
          <p:cNvPr id="3" name="Picture 2"/>
          <p:cNvPicPr>
            <a:picLocks noChangeAspect="1"/>
          </p:cNvPicPr>
          <p:nvPr/>
        </p:nvPicPr>
        <p:blipFill>
          <a:blip r:embed="rId3"/>
          <a:stretch>
            <a:fillRect/>
          </a:stretch>
        </p:blipFill>
        <p:spPr>
          <a:xfrm>
            <a:off x="1654629" y="3841526"/>
            <a:ext cx="6344064" cy="3002857"/>
          </a:xfrm>
          <a:prstGeom prst="rect">
            <a:avLst/>
          </a:prstGeom>
        </p:spPr>
      </p:pic>
      <p:sp>
        <p:nvSpPr>
          <p:cNvPr id="14" name="TextBox 13"/>
          <p:cNvSpPr txBox="1"/>
          <p:nvPr/>
        </p:nvSpPr>
        <p:spPr>
          <a:xfrm>
            <a:off x="8504845" y="4881289"/>
            <a:ext cx="1018227" cy="923330"/>
          </a:xfrm>
          <a:prstGeom prst="rect">
            <a:avLst/>
          </a:prstGeom>
          <a:noFill/>
        </p:spPr>
        <p:txBody>
          <a:bodyPr wrap="none" rtlCol="0">
            <a:spAutoFit/>
          </a:bodyPr>
          <a:lstStyle/>
          <a:p>
            <a:r>
              <a:rPr lang="en-AU" sz="5400" dirty="0" smtClean="0"/>
              <a:t>O</a:t>
            </a:r>
            <a:r>
              <a:rPr lang="en-AU" sz="5400" baseline="30000" dirty="0"/>
              <a:t>2</a:t>
            </a:r>
            <a:r>
              <a:rPr lang="en-AU" sz="5400" baseline="30000" dirty="0" smtClean="0"/>
              <a:t>-</a:t>
            </a:r>
            <a:endParaRPr lang="en-AU" dirty="0"/>
          </a:p>
        </p:txBody>
      </p:sp>
      <p:sp>
        <p:nvSpPr>
          <p:cNvPr id="15" name="TextBox 14"/>
          <p:cNvSpPr txBox="1"/>
          <p:nvPr/>
        </p:nvSpPr>
        <p:spPr>
          <a:xfrm>
            <a:off x="10251106" y="4881289"/>
            <a:ext cx="643125" cy="923330"/>
          </a:xfrm>
          <a:prstGeom prst="rect">
            <a:avLst/>
          </a:prstGeom>
          <a:noFill/>
        </p:spPr>
        <p:txBody>
          <a:bodyPr wrap="none" rtlCol="0">
            <a:spAutoFit/>
          </a:bodyPr>
          <a:lstStyle/>
          <a:p>
            <a:r>
              <a:rPr lang="en-AU" sz="5400" dirty="0" smtClean="0"/>
              <a:t>F</a:t>
            </a:r>
            <a:r>
              <a:rPr lang="en-AU" sz="5400" baseline="30000" dirty="0" smtClean="0"/>
              <a:t>-</a:t>
            </a:r>
            <a:endParaRPr lang="en-AU" dirty="0"/>
          </a:p>
        </p:txBody>
      </p:sp>
    </p:spTree>
    <p:extLst>
      <p:ext uri="{BB962C8B-B14F-4D97-AF65-F5344CB8AC3E}">
        <p14:creationId xmlns:p14="http://schemas.microsoft.com/office/powerpoint/2010/main" val="145324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3108543"/>
          </a:xfrm>
          <a:prstGeom prst="rect">
            <a:avLst/>
          </a:prstGeom>
          <a:noFill/>
        </p:spPr>
        <p:txBody>
          <a:bodyPr wrap="square" rtlCol="0">
            <a:spAutoFit/>
          </a:bodyPr>
          <a:lstStyle/>
          <a:p>
            <a:r>
              <a:rPr lang="en-AU" sz="2800" b="1" dirty="0" smtClean="0"/>
              <a:t>Positive Ions</a:t>
            </a:r>
          </a:p>
          <a:p>
            <a:pPr marL="457200" indent="-457200">
              <a:buFont typeface="Arial" panose="020B0604020202020204" pitchFamily="34" charset="0"/>
              <a:buChar char="•"/>
            </a:pPr>
            <a:r>
              <a:rPr lang="en-AU" sz="2800" dirty="0"/>
              <a:t>Formed when atoms </a:t>
            </a:r>
            <a:r>
              <a:rPr lang="en-AU" sz="2800" b="1" dirty="0" smtClean="0"/>
              <a:t>lose </a:t>
            </a:r>
            <a:r>
              <a:rPr lang="en-AU" sz="2800" dirty="0" smtClean="0"/>
              <a:t>electrons </a:t>
            </a:r>
            <a:r>
              <a:rPr lang="en-AU" sz="2800" dirty="0"/>
              <a:t>to </a:t>
            </a:r>
            <a:r>
              <a:rPr lang="en-AU" sz="2800" b="1" dirty="0" smtClean="0"/>
              <a:t>empty </a:t>
            </a:r>
            <a:r>
              <a:rPr lang="en-AU" sz="2800" dirty="0" smtClean="0"/>
              <a:t>the </a:t>
            </a:r>
            <a:r>
              <a:rPr lang="en-AU" sz="2800" dirty="0"/>
              <a:t>valence shell to the nearest noble gas configuration.</a:t>
            </a:r>
          </a:p>
          <a:p>
            <a:pPr marL="457200" indent="-457200">
              <a:buFont typeface="Arial" panose="020B0604020202020204" pitchFamily="34" charset="0"/>
              <a:buChar char="•"/>
            </a:pPr>
            <a:r>
              <a:rPr lang="en-AU" sz="2800" dirty="0"/>
              <a:t>The number of electrons the atom </a:t>
            </a:r>
            <a:r>
              <a:rPr lang="en-AU" sz="2800" dirty="0" smtClean="0"/>
              <a:t>loses becomes </a:t>
            </a:r>
            <a:r>
              <a:rPr lang="en-AU" sz="2800" dirty="0"/>
              <a:t>the </a:t>
            </a:r>
            <a:r>
              <a:rPr lang="en-AU" sz="2800" dirty="0" smtClean="0"/>
              <a:t>positive charge </a:t>
            </a:r>
            <a:r>
              <a:rPr lang="en-AU" sz="2800" dirty="0"/>
              <a:t>on the ion.</a:t>
            </a:r>
          </a:p>
          <a:p>
            <a:pPr marL="457200" indent="-457200">
              <a:buFont typeface="Arial" panose="020B0604020202020204" pitchFamily="34" charset="0"/>
              <a:buChar char="•"/>
            </a:pPr>
            <a:r>
              <a:rPr lang="en-AU" sz="2800" dirty="0" smtClean="0"/>
              <a:t>Sodium ions </a:t>
            </a:r>
            <a:r>
              <a:rPr lang="en-AU" sz="2800" dirty="0"/>
              <a:t>form when </a:t>
            </a:r>
            <a:r>
              <a:rPr lang="en-AU" sz="2800" dirty="0" smtClean="0"/>
              <a:t>a sodium atom loses 1 electron.</a:t>
            </a:r>
            <a:endParaRPr lang="en-AU" sz="2800" dirty="0"/>
          </a:p>
          <a:p>
            <a:pPr marL="457200" indent="-457200">
              <a:buFont typeface="Arial" panose="020B0604020202020204" pitchFamily="34" charset="0"/>
              <a:buChar char="•"/>
            </a:pPr>
            <a:r>
              <a:rPr lang="en-AU" sz="2800" dirty="0" smtClean="0"/>
              <a:t>Calcium ions </a:t>
            </a:r>
            <a:r>
              <a:rPr lang="en-AU" sz="2800" dirty="0"/>
              <a:t>form when </a:t>
            </a:r>
            <a:r>
              <a:rPr lang="en-AU" sz="2800" dirty="0" smtClean="0"/>
              <a:t>a calcium atom loses 2 </a:t>
            </a:r>
            <a:r>
              <a:rPr lang="en-AU" sz="2800" dirty="0"/>
              <a:t>electrons.</a:t>
            </a:r>
          </a:p>
        </p:txBody>
      </p:sp>
      <p:pic>
        <p:nvPicPr>
          <p:cNvPr id="3" name="Picture 2"/>
          <p:cNvPicPr>
            <a:picLocks noChangeAspect="1"/>
          </p:cNvPicPr>
          <p:nvPr/>
        </p:nvPicPr>
        <p:blipFill>
          <a:blip r:embed="rId3"/>
          <a:stretch>
            <a:fillRect/>
          </a:stretch>
        </p:blipFill>
        <p:spPr>
          <a:xfrm>
            <a:off x="411345" y="3931194"/>
            <a:ext cx="5717311" cy="2706009"/>
          </a:xfrm>
          <a:prstGeom prst="rect">
            <a:avLst/>
          </a:prstGeom>
        </p:spPr>
      </p:pic>
      <p:sp>
        <p:nvSpPr>
          <p:cNvPr id="13" name="TextBox 12"/>
          <p:cNvSpPr txBox="1"/>
          <p:nvPr/>
        </p:nvSpPr>
        <p:spPr>
          <a:xfrm>
            <a:off x="6347373" y="4672815"/>
            <a:ext cx="1192955" cy="923330"/>
          </a:xfrm>
          <a:prstGeom prst="rect">
            <a:avLst/>
          </a:prstGeom>
          <a:noFill/>
        </p:spPr>
        <p:txBody>
          <a:bodyPr wrap="none" rtlCol="0">
            <a:spAutoFit/>
          </a:bodyPr>
          <a:lstStyle/>
          <a:p>
            <a:r>
              <a:rPr lang="en-AU" sz="5400" dirty="0" smtClean="0"/>
              <a:t>Na</a:t>
            </a:r>
            <a:r>
              <a:rPr lang="en-AU" sz="5400" baseline="30000" dirty="0" smtClean="0"/>
              <a:t>+</a:t>
            </a:r>
            <a:endParaRPr lang="en-AU" dirty="0"/>
          </a:p>
        </p:txBody>
      </p:sp>
      <p:sp>
        <p:nvSpPr>
          <p:cNvPr id="14" name="TextBox 13"/>
          <p:cNvSpPr txBox="1"/>
          <p:nvPr/>
        </p:nvSpPr>
        <p:spPr>
          <a:xfrm>
            <a:off x="7899501" y="4672815"/>
            <a:ext cx="1348446" cy="923330"/>
          </a:xfrm>
          <a:prstGeom prst="rect">
            <a:avLst/>
          </a:prstGeom>
          <a:noFill/>
        </p:spPr>
        <p:txBody>
          <a:bodyPr wrap="none" rtlCol="0">
            <a:spAutoFit/>
          </a:bodyPr>
          <a:lstStyle/>
          <a:p>
            <a:r>
              <a:rPr lang="en-AU" sz="5400" dirty="0" smtClean="0"/>
              <a:t>Ca</a:t>
            </a:r>
            <a:r>
              <a:rPr lang="en-AU" sz="5400" baseline="30000" dirty="0" smtClean="0"/>
              <a:t>2+</a:t>
            </a:r>
            <a:endParaRPr lang="en-AU" dirty="0"/>
          </a:p>
        </p:txBody>
      </p:sp>
    </p:spTree>
    <p:extLst>
      <p:ext uri="{BB962C8B-B14F-4D97-AF65-F5344CB8AC3E}">
        <p14:creationId xmlns:p14="http://schemas.microsoft.com/office/powerpoint/2010/main" val="285800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7191487" cy="3970318"/>
          </a:xfrm>
          <a:prstGeom prst="rect">
            <a:avLst/>
          </a:prstGeom>
          <a:noFill/>
        </p:spPr>
        <p:txBody>
          <a:bodyPr wrap="square" rtlCol="0">
            <a:spAutoFit/>
          </a:bodyPr>
          <a:lstStyle/>
          <a:p>
            <a:r>
              <a:rPr lang="en-AU" sz="2800" b="1" dirty="0" smtClean="0"/>
              <a:t>Using the Periodic Table to Predict Valencies</a:t>
            </a:r>
          </a:p>
          <a:p>
            <a:pPr marL="457200" indent="-457200">
              <a:buFont typeface="Arial" panose="020B0604020202020204" pitchFamily="34" charset="0"/>
              <a:buChar char="•"/>
            </a:pPr>
            <a:r>
              <a:rPr lang="en-AU" sz="2800" dirty="0" smtClean="0"/>
              <a:t>Elements in group 1 always lose their valence electron, forming ions with a valency of 1+ 		     </a:t>
            </a:r>
            <a:r>
              <a:rPr lang="en-AU" sz="2800" b="1" dirty="0" smtClean="0"/>
              <a:t>H</a:t>
            </a:r>
            <a:r>
              <a:rPr lang="en-AU" sz="2800" b="1" baseline="30000" dirty="0" smtClean="0"/>
              <a:t>+</a:t>
            </a:r>
            <a:r>
              <a:rPr lang="en-AU" sz="2800" b="1" dirty="0" smtClean="0"/>
              <a:t>   Li</a:t>
            </a:r>
            <a:r>
              <a:rPr lang="en-AU" sz="2800" b="1" baseline="30000" dirty="0" smtClean="0"/>
              <a:t>+</a:t>
            </a:r>
            <a:r>
              <a:rPr lang="en-AU" sz="2800" b="1" dirty="0" smtClean="0"/>
              <a:t>   Na</a:t>
            </a:r>
            <a:r>
              <a:rPr lang="en-AU" sz="2800" b="1" baseline="30000" dirty="0" smtClean="0"/>
              <a:t>+</a:t>
            </a:r>
            <a:r>
              <a:rPr lang="en-AU" sz="2800" b="1" dirty="0" smtClean="0"/>
              <a:t>   K</a:t>
            </a:r>
            <a:r>
              <a:rPr lang="en-AU" sz="2800" b="1" baseline="30000" dirty="0" smtClean="0"/>
              <a:t>+</a:t>
            </a:r>
          </a:p>
          <a:p>
            <a:pPr marL="457200" indent="-457200">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dirty="0" smtClean="0"/>
              <a:t>Elements in group 2 always lose 2 valence electrons, forming ions with a valency of 2+		     </a:t>
            </a:r>
            <a:r>
              <a:rPr lang="en-AU" sz="2800" b="1" dirty="0" smtClean="0"/>
              <a:t>Be</a:t>
            </a:r>
            <a:r>
              <a:rPr lang="en-AU" sz="2800" b="1" baseline="30000" dirty="0" smtClean="0"/>
              <a:t>2+</a:t>
            </a:r>
            <a:r>
              <a:rPr lang="en-AU" sz="2800" b="1" dirty="0" smtClean="0"/>
              <a:t>   Mg</a:t>
            </a:r>
            <a:r>
              <a:rPr lang="en-AU" sz="2800" b="1" baseline="30000" dirty="0" smtClean="0"/>
              <a:t>2+</a:t>
            </a:r>
            <a:r>
              <a:rPr lang="en-AU" sz="2800" b="1" dirty="0" smtClean="0"/>
              <a:t>   Ca</a:t>
            </a:r>
            <a:r>
              <a:rPr lang="en-AU" sz="2800" b="1" baseline="30000" dirty="0" smtClean="0"/>
              <a:t>2+</a:t>
            </a:r>
            <a:endParaRPr lang="en-AU" sz="2800" dirty="0" smtClean="0"/>
          </a:p>
          <a:p>
            <a:pPr marL="457200" indent="-457200">
              <a:buFont typeface="Arial" panose="020B0604020202020204" pitchFamily="34" charset="0"/>
              <a:buChar char="•"/>
            </a:pPr>
            <a:endParaRPr lang="en-AU" sz="2800" dirty="0"/>
          </a:p>
        </p:txBody>
      </p:sp>
      <p:grpSp>
        <p:nvGrpSpPr>
          <p:cNvPr id="3" name="Group 2"/>
          <p:cNvGrpSpPr/>
          <p:nvPr/>
        </p:nvGrpSpPr>
        <p:grpSpPr>
          <a:xfrm>
            <a:off x="6900598" y="1498659"/>
            <a:ext cx="2452423" cy="5277672"/>
            <a:chOff x="6900598" y="1498659"/>
            <a:chExt cx="2452423" cy="5277672"/>
          </a:xfrm>
        </p:grpSpPr>
        <p:pic>
          <p:nvPicPr>
            <p:cNvPr id="11" name="Picture 10"/>
            <p:cNvPicPr>
              <a:picLocks noChangeAspect="1"/>
            </p:cNvPicPr>
            <p:nvPr/>
          </p:nvPicPr>
          <p:blipFill rotWithShape="1">
            <a:blip r:embed="rId3"/>
            <a:srcRect r="70990"/>
            <a:stretch/>
          </p:blipFill>
          <p:spPr>
            <a:xfrm>
              <a:off x="6900598" y="1637159"/>
              <a:ext cx="2452423" cy="5139172"/>
            </a:xfrm>
            <a:prstGeom prst="rect">
              <a:avLst/>
            </a:prstGeom>
          </p:spPr>
        </p:pic>
        <p:sp>
          <p:nvSpPr>
            <p:cNvPr id="13" name="TextBox 12"/>
            <p:cNvSpPr txBox="1"/>
            <p:nvPr/>
          </p:nvSpPr>
          <p:spPr>
            <a:xfrm>
              <a:off x="8334804" y="2344820"/>
              <a:ext cx="739305" cy="276999"/>
            </a:xfrm>
            <a:prstGeom prst="rect">
              <a:avLst/>
            </a:prstGeom>
            <a:noFill/>
          </p:spPr>
          <p:txBody>
            <a:bodyPr wrap="none" rtlCol="0">
              <a:spAutoFit/>
            </a:bodyPr>
            <a:lstStyle/>
            <a:p>
              <a:r>
                <a:rPr lang="en-AU" sz="1200" dirty="0" smtClean="0">
                  <a:latin typeface="Arial" panose="020B0604020202020204" pitchFamily="34" charset="0"/>
                  <a:cs typeface="Arial" panose="020B0604020202020204" pitchFamily="34" charset="0"/>
                </a:rPr>
                <a:t>Group 2</a:t>
              </a:r>
              <a:endParaRPr lang="en-AU" sz="1200" dirty="0">
                <a:latin typeface="Arial" panose="020B0604020202020204" pitchFamily="34" charset="0"/>
                <a:cs typeface="Arial" panose="020B0604020202020204" pitchFamily="34" charset="0"/>
              </a:endParaRPr>
            </a:p>
          </p:txBody>
        </p:sp>
        <p:sp>
          <p:nvSpPr>
            <p:cNvPr id="14" name="TextBox 13"/>
            <p:cNvSpPr txBox="1"/>
            <p:nvPr/>
          </p:nvSpPr>
          <p:spPr>
            <a:xfrm>
              <a:off x="7191487" y="1498659"/>
              <a:ext cx="739305" cy="276999"/>
            </a:xfrm>
            <a:prstGeom prst="rect">
              <a:avLst/>
            </a:prstGeom>
            <a:noFill/>
          </p:spPr>
          <p:txBody>
            <a:bodyPr wrap="none" rtlCol="0">
              <a:spAutoFit/>
            </a:bodyPr>
            <a:lstStyle/>
            <a:p>
              <a:r>
                <a:rPr lang="en-AU" sz="1200" dirty="0" smtClean="0">
                  <a:latin typeface="Arial" panose="020B0604020202020204" pitchFamily="34" charset="0"/>
                  <a:cs typeface="Arial" panose="020B0604020202020204" pitchFamily="34" charset="0"/>
                </a:rPr>
                <a:t>Group 1</a:t>
              </a:r>
              <a:endParaRPr lang="en-AU" sz="1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508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8767482" cy="3970318"/>
          </a:xfrm>
          <a:prstGeom prst="rect">
            <a:avLst/>
          </a:prstGeom>
          <a:noFill/>
        </p:spPr>
        <p:txBody>
          <a:bodyPr wrap="square" rtlCol="0">
            <a:spAutoFit/>
          </a:bodyPr>
          <a:lstStyle/>
          <a:p>
            <a:r>
              <a:rPr lang="en-AU" sz="2800" b="1" dirty="0" smtClean="0"/>
              <a:t>Using the Periodic Table to Predict Valencies</a:t>
            </a:r>
          </a:p>
          <a:p>
            <a:pPr marL="457200" indent="-457200">
              <a:buFont typeface="Arial" panose="020B0604020202020204" pitchFamily="34" charset="0"/>
              <a:buChar char="•"/>
            </a:pPr>
            <a:r>
              <a:rPr lang="en-AU" sz="2800" dirty="0" smtClean="0"/>
              <a:t>Elements in group 17 always gain one valence electron to fill the valence shell, forming ions with a valency of -1 		</a:t>
            </a:r>
            <a:r>
              <a:rPr lang="en-AU" sz="2800" b="1" dirty="0" smtClean="0"/>
              <a:t>F</a:t>
            </a:r>
            <a:r>
              <a:rPr lang="en-AU" sz="2800" b="1" baseline="30000" dirty="0" smtClean="0"/>
              <a:t>-</a:t>
            </a:r>
            <a:r>
              <a:rPr lang="en-AU" sz="2800" b="1" dirty="0" smtClean="0"/>
              <a:t>   C</a:t>
            </a:r>
            <a:r>
              <a:rPr lang="en-AU" sz="2800" b="1" dirty="0" smtClean="0">
                <a:latin typeface="Calibri Light" panose="020F0302020204030204" pitchFamily="34" charset="0"/>
                <a:cs typeface="Calibri Light" panose="020F0302020204030204" pitchFamily="34" charset="0"/>
              </a:rPr>
              <a:t>ℓ</a:t>
            </a:r>
            <a:r>
              <a:rPr lang="en-AU" sz="2800" b="1" baseline="30000" dirty="0" smtClean="0"/>
              <a:t>-</a:t>
            </a:r>
            <a:r>
              <a:rPr lang="en-AU" sz="2800" b="1" dirty="0"/>
              <a:t> </a:t>
            </a:r>
            <a:r>
              <a:rPr lang="en-AU" sz="2800" b="1" dirty="0" smtClean="0"/>
              <a:t>  Br</a:t>
            </a:r>
            <a:r>
              <a:rPr lang="en-AU" sz="2800" b="1" baseline="30000" dirty="0" smtClean="0"/>
              <a:t>-</a:t>
            </a:r>
          </a:p>
          <a:p>
            <a:pPr marL="457200" indent="-457200">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dirty="0" smtClean="0"/>
              <a:t>Elements in group 16 always gain 2 		    valence electrons to fill the valence			 shell, forming ions with a valency of -2</a:t>
            </a:r>
            <a:r>
              <a:rPr lang="en-AU" sz="2800" dirty="0"/>
              <a:t>	</a:t>
            </a:r>
            <a:r>
              <a:rPr lang="en-AU" sz="2800" dirty="0" smtClean="0"/>
              <a:t>				</a:t>
            </a:r>
            <a:r>
              <a:rPr lang="en-AU" sz="2800" b="1" dirty="0" smtClean="0"/>
              <a:t>O</a:t>
            </a:r>
            <a:r>
              <a:rPr lang="en-AU" sz="2800" b="1" baseline="30000" dirty="0" smtClean="0"/>
              <a:t>2-</a:t>
            </a:r>
            <a:r>
              <a:rPr lang="en-AU" sz="2800" b="1" dirty="0" smtClean="0"/>
              <a:t>   S</a:t>
            </a:r>
            <a:r>
              <a:rPr lang="en-AU" sz="2800" b="1" baseline="30000" dirty="0" smtClean="0"/>
              <a:t>2-</a:t>
            </a:r>
            <a:r>
              <a:rPr lang="en-AU" sz="2800" b="1" dirty="0" smtClean="0"/>
              <a:t>   Se</a:t>
            </a:r>
            <a:r>
              <a:rPr lang="en-AU" sz="2800" b="1" baseline="30000" dirty="0" smtClean="0"/>
              <a:t>2-</a:t>
            </a:r>
            <a:endParaRPr lang="en-AU" sz="2800" dirty="0" smtClean="0"/>
          </a:p>
        </p:txBody>
      </p:sp>
      <p:grpSp>
        <p:nvGrpSpPr>
          <p:cNvPr id="7" name="Group 6"/>
          <p:cNvGrpSpPr/>
          <p:nvPr/>
        </p:nvGrpSpPr>
        <p:grpSpPr>
          <a:xfrm>
            <a:off x="6322814" y="1985784"/>
            <a:ext cx="3130333" cy="3625795"/>
            <a:chOff x="6392738" y="2023437"/>
            <a:chExt cx="3130333" cy="3625795"/>
          </a:xfrm>
        </p:grpSpPr>
        <p:pic>
          <p:nvPicPr>
            <p:cNvPr id="16" name="Picture 15"/>
            <p:cNvPicPr>
              <a:picLocks noChangeAspect="1"/>
            </p:cNvPicPr>
            <p:nvPr/>
          </p:nvPicPr>
          <p:blipFill rotWithShape="1">
            <a:blip r:embed="rId3"/>
            <a:srcRect l="63070" b="31773"/>
            <a:stretch/>
          </p:blipFill>
          <p:spPr>
            <a:xfrm>
              <a:off x="6392738" y="2133478"/>
              <a:ext cx="3130333" cy="3515754"/>
            </a:xfrm>
            <a:prstGeom prst="rect">
              <a:avLst/>
            </a:prstGeom>
          </p:spPr>
        </p:pic>
        <p:sp>
          <p:nvSpPr>
            <p:cNvPr id="6" name="TextBox 5"/>
            <p:cNvSpPr txBox="1"/>
            <p:nvPr/>
          </p:nvSpPr>
          <p:spPr>
            <a:xfrm>
              <a:off x="7455050" y="2914640"/>
              <a:ext cx="824265" cy="276999"/>
            </a:xfrm>
            <a:prstGeom prst="rect">
              <a:avLst/>
            </a:prstGeom>
            <a:noFill/>
          </p:spPr>
          <p:txBody>
            <a:bodyPr wrap="none" rtlCol="0">
              <a:spAutoFit/>
            </a:bodyPr>
            <a:lstStyle/>
            <a:p>
              <a:r>
                <a:rPr lang="en-AU" sz="1200" dirty="0" smtClean="0">
                  <a:latin typeface="Arial" panose="020B0604020202020204" pitchFamily="34" charset="0"/>
                  <a:cs typeface="Arial" panose="020B0604020202020204" pitchFamily="34" charset="0"/>
                </a:rPr>
                <a:t>Group 17</a:t>
              </a:r>
              <a:endParaRPr lang="en-AU" sz="1200" dirty="0">
                <a:latin typeface="Arial" panose="020B0604020202020204" pitchFamily="34" charset="0"/>
                <a:cs typeface="Arial" panose="020B0604020202020204" pitchFamily="34" charset="0"/>
              </a:endParaRPr>
            </a:p>
          </p:txBody>
        </p:sp>
        <p:sp>
          <p:nvSpPr>
            <p:cNvPr id="17" name="TextBox 16"/>
            <p:cNvSpPr txBox="1"/>
            <p:nvPr/>
          </p:nvSpPr>
          <p:spPr>
            <a:xfrm>
              <a:off x="6516450" y="2914640"/>
              <a:ext cx="824265" cy="276999"/>
            </a:xfrm>
            <a:prstGeom prst="rect">
              <a:avLst/>
            </a:prstGeom>
            <a:noFill/>
          </p:spPr>
          <p:txBody>
            <a:bodyPr wrap="none" rtlCol="0">
              <a:spAutoFit/>
            </a:bodyPr>
            <a:lstStyle/>
            <a:p>
              <a:r>
                <a:rPr lang="en-AU" sz="1200" dirty="0" smtClean="0">
                  <a:latin typeface="Arial" panose="020B0604020202020204" pitchFamily="34" charset="0"/>
                  <a:cs typeface="Arial" panose="020B0604020202020204" pitchFamily="34" charset="0"/>
                </a:rPr>
                <a:t>Group 16</a:t>
              </a:r>
              <a:endParaRPr lang="en-AU" sz="1200" dirty="0">
                <a:latin typeface="Arial" panose="020B0604020202020204" pitchFamily="34" charset="0"/>
                <a:cs typeface="Arial" panose="020B0604020202020204" pitchFamily="34" charset="0"/>
              </a:endParaRPr>
            </a:p>
          </p:txBody>
        </p:sp>
        <p:sp>
          <p:nvSpPr>
            <p:cNvPr id="18" name="TextBox 17"/>
            <p:cNvSpPr txBox="1"/>
            <p:nvPr/>
          </p:nvSpPr>
          <p:spPr>
            <a:xfrm>
              <a:off x="8462683" y="2023437"/>
              <a:ext cx="824265" cy="276999"/>
            </a:xfrm>
            <a:prstGeom prst="rect">
              <a:avLst/>
            </a:prstGeom>
            <a:noFill/>
          </p:spPr>
          <p:txBody>
            <a:bodyPr wrap="none" rtlCol="0">
              <a:spAutoFit/>
            </a:bodyPr>
            <a:lstStyle/>
            <a:p>
              <a:r>
                <a:rPr lang="en-AU" sz="1200" dirty="0" smtClean="0">
                  <a:latin typeface="Arial" panose="020B0604020202020204" pitchFamily="34" charset="0"/>
                  <a:cs typeface="Arial" panose="020B0604020202020204" pitchFamily="34" charset="0"/>
                </a:rPr>
                <a:t>Group 18</a:t>
              </a:r>
              <a:endParaRPr lang="en-AU" sz="1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7499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573904" cy="3108543"/>
          </a:xfrm>
          <a:prstGeom prst="rect">
            <a:avLst/>
          </a:prstGeom>
          <a:noFill/>
        </p:spPr>
        <p:txBody>
          <a:bodyPr wrap="square" rtlCol="0">
            <a:spAutoFit/>
          </a:bodyPr>
          <a:lstStyle/>
          <a:p>
            <a:r>
              <a:rPr lang="en-AU" sz="2800" b="1" dirty="0" smtClean="0"/>
              <a:t>Elements with Multiple Valencies</a:t>
            </a:r>
          </a:p>
          <a:p>
            <a:pPr marL="457200" indent="-457200">
              <a:buFont typeface="Arial" panose="020B0604020202020204" pitchFamily="34" charset="0"/>
              <a:buChar char="•"/>
            </a:pPr>
            <a:r>
              <a:rPr lang="en-AU" sz="2800" dirty="0" smtClean="0"/>
              <a:t>Some transition metals can form ions with different valencies.</a:t>
            </a:r>
          </a:p>
          <a:p>
            <a:pPr marL="457200" indent="-457200">
              <a:buFont typeface="Arial" panose="020B0604020202020204" pitchFamily="34" charset="0"/>
              <a:buChar char="•"/>
            </a:pPr>
            <a:r>
              <a:rPr lang="en-AU" sz="2800" dirty="0" smtClean="0"/>
              <a:t>Lead can form ions with a valency of 2+ or 4+ 					      </a:t>
            </a:r>
            <a:r>
              <a:rPr lang="en-AU" sz="2800" b="1" dirty="0" smtClean="0"/>
              <a:t>Pb</a:t>
            </a:r>
            <a:r>
              <a:rPr lang="en-AU" sz="2800" b="1" baseline="30000" dirty="0" smtClean="0"/>
              <a:t>2+</a:t>
            </a:r>
            <a:r>
              <a:rPr lang="en-AU" sz="2800" b="1" dirty="0" smtClean="0"/>
              <a:t>   or   Pb</a:t>
            </a:r>
            <a:r>
              <a:rPr lang="en-AU" sz="2800" b="1" baseline="30000" dirty="0" smtClean="0"/>
              <a:t>4+</a:t>
            </a:r>
            <a:endParaRPr lang="en-AU" sz="2800" dirty="0" smtClean="0"/>
          </a:p>
          <a:p>
            <a:pPr marL="457200" indent="-457200">
              <a:buFont typeface="Arial" panose="020B0604020202020204" pitchFamily="34" charset="0"/>
              <a:buChar char="•"/>
            </a:pPr>
            <a:r>
              <a:rPr lang="en-AU" sz="2800" dirty="0" smtClean="0"/>
              <a:t>The valency is written as roman numerals in brackets after the name of the element								</a:t>
            </a:r>
            <a:r>
              <a:rPr lang="en-AU" sz="2800" b="1" dirty="0" smtClean="0"/>
              <a:t>Lead (II)  or  Lead (IV)</a:t>
            </a:r>
          </a:p>
        </p:txBody>
      </p:sp>
      <p:pic>
        <p:nvPicPr>
          <p:cNvPr id="3" name="Picture 2"/>
          <p:cNvPicPr>
            <a:picLocks noChangeAspect="1"/>
          </p:cNvPicPr>
          <p:nvPr/>
        </p:nvPicPr>
        <p:blipFill rotWithShape="1">
          <a:blip r:embed="rId3"/>
          <a:srcRect b="27702"/>
          <a:stretch/>
        </p:blipFill>
        <p:spPr>
          <a:xfrm>
            <a:off x="967786" y="3932829"/>
            <a:ext cx="6858000" cy="2754573"/>
          </a:xfrm>
          <a:prstGeom prst="rect">
            <a:avLst/>
          </a:prstGeom>
        </p:spPr>
      </p:pic>
    </p:spTree>
    <p:extLst>
      <p:ext uri="{BB962C8B-B14F-4D97-AF65-F5344CB8AC3E}">
        <p14:creationId xmlns:p14="http://schemas.microsoft.com/office/powerpoint/2010/main" val="162700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1" y="732983"/>
            <a:ext cx="9546772" cy="3108543"/>
          </a:xfrm>
          <a:prstGeom prst="rect">
            <a:avLst/>
          </a:prstGeom>
          <a:noFill/>
        </p:spPr>
        <p:txBody>
          <a:bodyPr wrap="square" rtlCol="0">
            <a:spAutoFit/>
          </a:bodyPr>
          <a:lstStyle/>
          <a:p>
            <a:r>
              <a:rPr lang="en-AU" sz="2800" b="1" dirty="0" smtClean="0"/>
              <a:t>Ionic Compounds</a:t>
            </a:r>
          </a:p>
          <a:p>
            <a:pPr marL="457200" indent="-457200">
              <a:buFont typeface="Arial" panose="020B0604020202020204" pitchFamily="34" charset="0"/>
              <a:buChar char="•"/>
            </a:pPr>
            <a:r>
              <a:rPr lang="en-AU" sz="2800" dirty="0" smtClean="0"/>
              <a:t>Ionic compounds form when a metal with a nearly empty outer shell reacts with a non-metal with a nearly full outer shell.</a:t>
            </a:r>
          </a:p>
          <a:p>
            <a:pPr marL="457200" indent="-457200">
              <a:buFont typeface="Arial" panose="020B0604020202020204" pitchFamily="34" charset="0"/>
              <a:buChar char="•"/>
            </a:pPr>
            <a:r>
              <a:rPr lang="en-AU" sz="2800" dirty="0" smtClean="0"/>
              <a:t>The metal loses the electrons from the valance shell and donates them to the non-metal, filling its valence shell.</a:t>
            </a:r>
          </a:p>
          <a:p>
            <a:pPr marL="457200" indent="-457200">
              <a:buFont typeface="Arial" panose="020B0604020202020204" pitchFamily="34" charset="0"/>
              <a:buChar char="•"/>
            </a:pPr>
            <a:r>
              <a:rPr lang="en-AU" sz="2800" dirty="0" smtClean="0"/>
              <a:t>The oppositely charged ions attract, forming an ionic bond.</a:t>
            </a:r>
          </a:p>
        </p:txBody>
      </p:sp>
      <p:pic>
        <p:nvPicPr>
          <p:cNvPr id="1026" name="Picture 2" descr="2.2.1: Ions and Ionic Bonds - Biology LibreTex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750" y="4327049"/>
            <a:ext cx="9467499" cy="2088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4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1" y="732983"/>
            <a:ext cx="9546772" cy="3539430"/>
          </a:xfrm>
          <a:prstGeom prst="rect">
            <a:avLst/>
          </a:prstGeom>
          <a:noFill/>
        </p:spPr>
        <p:txBody>
          <a:bodyPr wrap="square" rtlCol="0">
            <a:spAutoFit/>
          </a:bodyPr>
          <a:lstStyle/>
          <a:p>
            <a:r>
              <a:rPr lang="en-AU" sz="2800" b="1" dirty="0" smtClean="0"/>
              <a:t>Rules for Writing Ionic Formulae</a:t>
            </a:r>
          </a:p>
          <a:p>
            <a:pPr marL="457200" indent="-457200">
              <a:buFont typeface="+mj-lt"/>
              <a:buAutoNum type="arabicPeriod"/>
            </a:pPr>
            <a:r>
              <a:rPr lang="en-AU" sz="2800" dirty="0" smtClean="0"/>
              <a:t>The positive ion is written first.</a:t>
            </a:r>
          </a:p>
          <a:p>
            <a:pPr marL="457200" indent="-457200">
              <a:buFont typeface="+mj-lt"/>
              <a:buAutoNum type="arabicPeriod"/>
            </a:pPr>
            <a:r>
              <a:rPr lang="en-AU" sz="2800" dirty="0" smtClean="0"/>
              <a:t>The negative ion is written second (non-metal or group of non-metals).</a:t>
            </a:r>
          </a:p>
          <a:p>
            <a:pPr marL="457200" indent="-457200">
              <a:buFont typeface="+mj-lt"/>
              <a:buAutoNum type="arabicPeriod"/>
            </a:pPr>
            <a:r>
              <a:rPr lang="en-AU" sz="2800" dirty="0" smtClean="0"/>
              <a:t>The total number of each ion is adjusted so that the </a:t>
            </a:r>
            <a:r>
              <a:rPr lang="en-AU" sz="2800" b="1" dirty="0" smtClean="0"/>
              <a:t>total positive charge equals the total negative charge.</a:t>
            </a:r>
          </a:p>
          <a:p>
            <a:pPr marL="457200" indent="-457200">
              <a:buFont typeface="+mj-lt"/>
              <a:buAutoNum type="arabicPeriod"/>
            </a:pPr>
            <a:r>
              <a:rPr lang="en-AU" sz="2800" dirty="0" smtClean="0"/>
              <a:t>Subscripts are used to indicate the number of each ion present.</a:t>
            </a:r>
            <a:endParaRPr lang="en-AU" sz="2800" dirty="0"/>
          </a:p>
        </p:txBody>
      </p:sp>
      <p:sp>
        <p:nvSpPr>
          <p:cNvPr id="6" name="Title 1"/>
          <p:cNvSpPr txBox="1">
            <a:spLocks/>
          </p:cNvSpPr>
          <p:nvPr/>
        </p:nvSpPr>
        <p:spPr>
          <a:xfrm>
            <a:off x="3046970" y="3915930"/>
            <a:ext cx="8695765" cy="284262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3600" dirty="0" smtClean="0">
                <a:solidFill>
                  <a:srgbClr val="BC8F00"/>
                </a:solidFill>
                <a:latin typeface="+mn-lt"/>
                <a:sym typeface="Wingdings" panose="05000000000000000000" pitchFamily="2" charset="2"/>
              </a:rPr>
              <a:t>For example		Calcium bromide</a:t>
            </a:r>
          </a:p>
          <a:p>
            <a:pPr>
              <a:spcAft>
                <a:spcPts val="1200"/>
              </a:spcAft>
            </a:pPr>
            <a:r>
              <a:rPr lang="en-AU" sz="3600" dirty="0">
                <a:solidFill>
                  <a:srgbClr val="BC8F00"/>
                </a:solidFill>
                <a:latin typeface="+mn-lt"/>
                <a:sym typeface="Wingdings" panose="05000000000000000000" pitchFamily="2" charset="2"/>
              </a:rPr>
              <a:t>	</a:t>
            </a:r>
            <a:r>
              <a:rPr lang="en-AU" sz="3600" dirty="0" smtClean="0">
                <a:solidFill>
                  <a:srgbClr val="BC8F00"/>
                </a:solidFill>
                <a:latin typeface="+mn-lt"/>
                <a:sym typeface="Wingdings" panose="05000000000000000000" pitchFamily="2" charset="2"/>
              </a:rPr>
              <a:t>				Ca</a:t>
            </a:r>
            <a:r>
              <a:rPr lang="en-AU" sz="3600" baseline="30000" dirty="0" smtClean="0">
                <a:solidFill>
                  <a:srgbClr val="BC8F00"/>
                </a:solidFill>
                <a:latin typeface="+mn-lt"/>
                <a:sym typeface="Wingdings" panose="05000000000000000000" pitchFamily="2" charset="2"/>
              </a:rPr>
              <a:t>2+       </a:t>
            </a:r>
            <a:r>
              <a:rPr lang="en-AU" sz="3600" dirty="0" smtClean="0">
                <a:solidFill>
                  <a:srgbClr val="BC8F00"/>
                </a:solidFill>
                <a:latin typeface="+mn-lt"/>
                <a:sym typeface="Wingdings" panose="05000000000000000000" pitchFamily="2" charset="2"/>
              </a:rPr>
              <a:t>Br</a:t>
            </a:r>
            <a:r>
              <a:rPr lang="en-AU" sz="3600" b="1" baseline="30000" dirty="0" smtClean="0">
                <a:solidFill>
                  <a:srgbClr val="BC8F00"/>
                </a:solidFill>
                <a:latin typeface="+mn-lt"/>
                <a:sym typeface="Wingdings" panose="05000000000000000000" pitchFamily="2" charset="2"/>
              </a:rPr>
              <a:t>-</a:t>
            </a:r>
          </a:p>
          <a:p>
            <a:pPr>
              <a:spcAft>
                <a:spcPts val="1200"/>
              </a:spcAft>
            </a:pPr>
            <a:r>
              <a:rPr lang="en-AU" sz="3600" dirty="0" smtClean="0">
                <a:solidFill>
                  <a:srgbClr val="BC8F00"/>
                </a:solidFill>
                <a:latin typeface="+mn-lt"/>
                <a:sym typeface="Wingdings" panose="05000000000000000000" pitchFamily="2" charset="2"/>
              </a:rPr>
              <a:t>				1 Ca</a:t>
            </a:r>
            <a:r>
              <a:rPr lang="en-AU" sz="3600" baseline="30000" dirty="0" smtClean="0">
                <a:solidFill>
                  <a:srgbClr val="BC8F00"/>
                </a:solidFill>
                <a:latin typeface="+mn-lt"/>
                <a:sym typeface="Wingdings" panose="05000000000000000000" pitchFamily="2" charset="2"/>
              </a:rPr>
              <a:t>2+   </a:t>
            </a:r>
            <a:r>
              <a:rPr lang="en-AU" sz="3600" dirty="0" smtClean="0">
                <a:solidFill>
                  <a:srgbClr val="BC8F00"/>
                </a:solidFill>
                <a:latin typeface="+mn-lt"/>
                <a:sym typeface="Wingdings" panose="05000000000000000000" pitchFamily="2" charset="2"/>
              </a:rPr>
              <a:t>for  2 Br</a:t>
            </a:r>
            <a:r>
              <a:rPr lang="en-AU" sz="3600" baseline="30000" dirty="0" smtClean="0">
                <a:solidFill>
                  <a:srgbClr val="BC8F00"/>
                </a:solidFill>
                <a:latin typeface="+mn-lt"/>
                <a:sym typeface="Wingdings" panose="05000000000000000000" pitchFamily="2" charset="2"/>
              </a:rPr>
              <a:t>-</a:t>
            </a:r>
            <a:endParaRPr lang="en-AU" sz="3600" dirty="0" smtClean="0">
              <a:solidFill>
                <a:srgbClr val="BC8F00"/>
              </a:solidFill>
              <a:latin typeface="+mn-lt"/>
              <a:sym typeface="Wingdings" panose="05000000000000000000" pitchFamily="2" charset="2"/>
            </a:endParaRPr>
          </a:p>
          <a:p>
            <a:pPr>
              <a:spcAft>
                <a:spcPts val="1200"/>
              </a:spcAft>
            </a:pPr>
            <a:r>
              <a:rPr lang="en-AU" sz="3600" dirty="0" smtClean="0">
                <a:solidFill>
                  <a:srgbClr val="BC8F00"/>
                </a:solidFill>
                <a:latin typeface="+mn-lt"/>
                <a:sym typeface="Wingdings" panose="05000000000000000000" pitchFamily="2" charset="2"/>
              </a:rPr>
              <a:t>					    CaBr</a:t>
            </a:r>
            <a:r>
              <a:rPr lang="en-AU" sz="3600" baseline="-25000" dirty="0" smtClean="0">
                <a:solidFill>
                  <a:srgbClr val="BC8F00"/>
                </a:solidFill>
                <a:latin typeface="+mn-lt"/>
                <a:sym typeface="Wingdings" panose="05000000000000000000" pitchFamily="2" charset="2"/>
              </a:rPr>
              <a:t>2</a:t>
            </a:r>
          </a:p>
        </p:txBody>
      </p:sp>
    </p:spTree>
    <p:extLst>
      <p:ext uri="{BB962C8B-B14F-4D97-AF65-F5344CB8AC3E}">
        <p14:creationId xmlns:p14="http://schemas.microsoft.com/office/powerpoint/2010/main" val="387116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773"/>
          <a:stretch/>
        </p:blipFill>
        <p:spPr>
          <a:xfrm>
            <a:off x="4369330" y="3180272"/>
            <a:ext cx="5143500" cy="3178566"/>
          </a:xfrm>
          <a:prstGeom prst="rect">
            <a:avLst/>
          </a:prstGeom>
        </p:spPr>
      </p:pic>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523072" cy="4832092"/>
          </a:xfrm>
          <a:prstGeom prst="rect">
            <a:avLst/>
          </a:prstGeom>
          <a:noFill/>
        </p:spPr>
        <p:txBody>
          <a:bodyPr wrap="square" rtlCol="0">
            <a:spAutoFit/>
          </a:bodyPr>
          <a:lstStyle/>
          <a:p>
            <a:r>
              <a:rPr lang="en-AU" sz="2800" b="1" dirty="0" smtClean="0"/>
              <a:t>Isotopes</a:t>
            </a:r>
          </a:p>
          <a:p>
            <a:pPr marL="457200" indent="-457200">
              <a:buFont typeface="Arial" panose="020B0604020202020204" pitchFamily="34" charset="0"/>
              <a:buChar char="•"/>
            </a:pPr>
            <a:r>
              <a:rPr lang="en-AU" sz="2800" dirty="0" smtClean="0"/>
              <a:t>While the number of protons in the nucleus of atoms in an element stays the same, the number of </a:t>
            </a:r>
            <a:r>
              <a:rPr lang="en-AU" sz="2800" b="1" dirty="0" smtClean="0"/>
              <a:t>neutrons</a:t>
            </a:r>
            <a:r>
              <a:rPr lang="en-AU" sz="2800" dirty="0" smtClean="0"/>
              <a:t> can change.</a:t>
            </a:r>
          </a:p>
          <a:p>
            <a:pPr marL="457200" indent="-457200">
              <a:buFont typeface="Arial" panose="020B0604020202020204" pitchFamily="34" charset="0"/>
              <a:buChar char="•"/>
            </a:pPr>
            <a:r>
              <a:rPr lang="en-AU" sz="2800" dirty="0" smtClean="0"/>
              <a:t>Atoms of the same element, but with different numbers of neutrons are called </a:t>
            </a:r>
            <a:r>
              <a:rPr lang="en-AU" sz="2800" b="1" dirty="0" smtClean="0"/>
              <a:t>isotopes</a:t>
            </a:r>
            <a:r>
              <a:rPr lang="en-AU" sz="2800" dirty="0" smtClean="0"/>
              <a:t>.</a:t>
            </a:r>
          </a:p>
          <a:p>
            <a:pPr marL="457200" indent="-457200">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dirty="0" smtClean="0"/>
              <a:t>For example, the carbon 				           isotopes all have 6 protons, 					        but have different numbers 					           of neutrons.</a:t>
            </a:r>
            <a:endParaRPr lang="en-AU" sz="2800" dirty="0"/>
          </a:p>
          <a:p>
            <a:pPr marL="457200" indent="-457200">
              <a:buFont typeface="Arial" panose="020B0604020202020204" pitchFamily="34" charset="0"/>
              <a:buChar char="•"/>
            </a:pPr>
            <a:endParaRPr lang="en-AU" sz="2800" dirty="0"/>
          </a:p>
        </p:txBody>
      </p:sp>
      <p:graphicFrame>
        <p:nvGraphicFramePr>
          <p:cNvPr id="11" name="Table 10"/>
          <p:cNvGraphicFramePr>
            <a:graphicFrameLocks noGrp="1"/>
          </p:cNvGraphicFramePr>
          <p:nvPr>
            <p:extLst/>
          </p:nvPr>
        </p:nvGraphicFramePr>
        <p:xfrm>
          <a:off x="9451629" y="5412907"/>
          <a:ext cx="2605964" cy="1285240"/>
        </p:xfrm>
        <a:graphic>
          <a:graphicData uri="http://schemas.openxmlformats.org/drawingml/2006/table">
            <a:tbl>
              <a:tblPr firstRow="1" bandRow="1">
                <a:tableStyleId>{F5AB1C69-6EDB-4FF4-983F-18BD219EF322}</a:tableStyleId>
              </a:tblPr>
              <a:tblGrid>
                <a:gridCol w="2605964">
                  <a:extLst>
                    <a:ext uri="{9D8B030D-6E8A-4147-A177-3AD203B41FA5}">
                      <a16:colId xmlns:a16="http://schemas.microsoft.com/office/drawing/2014/main" xmlns="" val="20000"/>
                    </a:ext>
                  </a:extLst>
                </a:gridCol>
              </a:tblGrid>
              <a:tr h="370840">
                <a:tc>
                  <a:txBody>
                    <a:bodyPr/>
                    <a:lstStyle/>
                    <a:p>
                      <a:r>
                        <a:rPr lang="en-AU" dirty="0"/>
                        <a:t>Vocabulary</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Subatomic: smaller than, or occurring within, an atom</a:t>
                      </a:r>
                    </a:p>
                  </a:txBody>
                  <a:tcPr>
                    <a:solidFill>
                      <a:schemeClr val="bg1">
                        <a:lumMod val="95000"/>
                      </a:schemeClr>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2448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3970318"/>
          </a:xfrm>
          <a:prstGeom prst="rect">
            <a:avLst/>
          </a:prstGeom>
          <a:noFill/>
        </p:spPr>
        <p:txBody>
          <a:bodyPr wrap="square" rtlCol="0">
            <a:spAutoFit/>
          </a:bodyPr>
          <a:lstStyle/>
          <a:p>
            <a:r>
              <a:rPr lang="en-AU" sz="2800" b="1" dirty="0" smtClean="0"/>
              <a:t>Radioisotopes</a:t>
            </a:r>
          </a:p>
          <a:p>
            <a:pPr marL="457200" indent="-457200">
              <a:buFont typeface="Arial" panose="020B0604020202020204" pitchFamily="34" charset="0"/>
              <a:buChar char="•"/>
            </a:pPr>
            <a:r>
              <a:rPr lang="en-AU" sz="2800" dirty="0" smtClean="0"/>
              <a:t>In some isotopes, when the ratio of neutrons to protons is too high, the nucleus is unstable.</a:t>
            </a:r>
          </a:p>
          <a:p>
            <a:pPr marL="457200" indent="-457200">
              <a:buFont typeface="Arial" panose="020B0604020202020204" pitchFamily="34" charset="0"/>
              <a:buChar char="•"/>
            </a:pPr>
            <a:r>
              <a:rPr lang="en-AU" sz="2800" dirty="0" smtClean="0"/>
              <a:t>These unstable isotopes decay or change into another isotope that is more stable.</a:t>
            </a:r>
          </a:p>
          <a:p>
            <a:pPr marL="457200" indent="-457200">
              <a:buFont typeface="Arial" panose="020B0604020202020204" pitchFamily="34" charset="0"/>
              <a:buChar char="•"/>
            </a:pPr>
            <a:r>
              <a:rPr lang="en-AU" sz="2800" dirty="0" smtClean="0"/>
              <a:t>When isotopes decay, they emit particles and radiation.</a:t>
            </a:r>
          </a:p>
          <a:p>
            <a:pPr marL="457200" indent="-457200">
              <a:buFont typeface="Arial" panose="020B0604020202020204" pitchFamily="34" charset="0"/>
              <a:buChar char="•"/>
            </a:pPr>
            <a:r>
              <a:rPr lang="en-AU" sz="2800" dirty="0" smtClean="0"/>
              <a:t>Isotopes that emit radiation are called radioisotopes.</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p:txBody>
      </p:sp>
      <p:pic>
        <p:nvPicPr>
          <p:cNvPr id="3" name="Picture 2"/>
          <p:cNvPicPr>
            <a:picLocks noChangeAspect="1"/>
          </p:cNvPicPr>
          <p:nvPr/>
        </p:nvPicPr>
        <p:blipFill>
          <a:blip r:embed="rId3"/>
          <a:stretch>
            <a:fillRect/>
          </a:stretch>
        </p:blipFill>
        <p:spPr>
          <a:xfrm>
            <a:off x="2990312" y="3790584"/>
            <a:ext cx="4861988" cy="2994984"/>
          </a:xfrm>
          <a:prstGeom prst="rect">
            <a:avLst/>
          </a:prstGeom>
        </p:spPr>
      </p:pic>
    </p:spTree>
    <p:extLst>
      <p:ext uri="{BB962C8B-B14F-4D97-AF65-F5344CB8AC3E}">
        <p14:creationId xmlns:p14="http://schemas.microsoft.com/office/powerpoint/2010/main" val="384526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3970318"/>
          </a:xfrm>
          <a:prstGeom prst="rect">
            <a:avLst/>
          </a:prstGeom>
          <a:noFill/>
        </p:spPr>
        <p:txBody>
          <a:bodyPr wrap="square" rtlCol="0">
            <a:spAutoFit/>
          </a:bodyPr>
          <a:lstStyle/>
          <a:p>
            <a:r>
              <a:rPr lang="en-AU" sz="2800" b="1" dirty="0" smtClean="0"/>
              <a:t>Radioactive Half-Life</a:t>
            </a:r>
          </a:p>
          <a:p>
            <a:pPr marL="457200" indent="-457200">
              <a:buFont typeface="Arial" panose="020B0604020202020204" pitchFamily="34" charset="0"/>
              <a:buChar char="•"/>
            </a:pPr>
            <a:r>
              <a:rPr lang="en-AU" sz="2800" dirty="0" smtClean="0"/>
              <a:t>Radioactive decay is a random process, so we cannot predict exactly when a radioactive nucleus will decay.</a:t>
            </a:r>
          </a:p>
          <a:p>
            <a:pPr marL="457200" indent="-457200">
              <a:buFont typeface="Arial" panose="020B0604020202020204" pitchFamily="34" charset="0"/>
              <a:buChar char="•"/>
            </a:pPr>
            <a:r>
              <a:rPr lang="en-AU" sz="2800" dirty="0" smtClean="0"/>
              <a:t>As a radioactive sample decays, less and less of the original substance is left, so the radioactivity drops.</a:t>
            </a:r>
          </a:p>
          <a:p>
            <a:pPr marL="457200" indent="-457200">
              <a:buFont typeface="Arial" panose="020B0604020202020204" pitchFamily="34" charset="0"/>
              <a:buChar char="•"/>
            </a:pPr>
            <a:r>
              <a:rPr lang="en-AU" sz="2800" dirty="0" smtClean="0"/>
              <a:t>The half-life of a radioactive material, is the time taken for half of the radioactive nuclei in the sample to decay.</a:t>
            </a:r>
          </a:p>
          <a:p>
            <a:pPr marL="457200" indent="-457200">
              <a:buFont typeface="Arial" panose="020B0604020202020204" pitchFamily="34" charset="0"/>
              <a:buChar char="•"/>
            </a:pPr>
            <a:r>
              <a:rPr lang="en-AU" sz="2800" dirty="0" smtClean="0"/>
              <a:t>This is also when the radioactivity of the sample is reduced to half its original level.</a:t>
            </a:r>
            <a:endParaRPr lang="en-AU" sz="2800" dirty="0"/>
          </a:p>
        </p:txBody>
      </p:sp>
    </p:spTree>
    <p:extLst>
      <p:ext uri="{BB962C8B-B14F-4D97-AF65-F5344CB8AC3E}">
        <p14:creationId xmlns:p14="http://schemas.microsoft.com/office/powerpoint/2010/main" val="225318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6" name="Content Placeholder 2">
            <a:extLst>
              <a:ext uri="{FF2B5EF4-FFF2-40B4-BE49-F238E27FC236}">
                <a16:creationId xmlns:a16="http://schemas.microsoft.com/office/drawing/2014/main" xmlns="" id="{7F92BBE8-C137-474F-972A-B52681EB261E}"/>
              </a:ext>
            </a:extLst>
          </p:cNvPr>
          <p:cNvSpPr>
            <a:spLocks noGrp="1"/>
          </p:cNvSpPr>
          <p:nvPr>
            <p:ph idx="1"/>
          </p:nvPr>
        </p:nvSpPr>
        <p:spPr>
          <a:xfrm>
            <a:off x="0" y="584776"/>
            <a:ext cx="8559835" cy="2989698"/>
          </a:xfrm>
        </p:spPr>
        <p:txBody>
          <a:bodyPr>
            <a:normAutofit/>
          </a:bodyPr>
          <a:lstStyle/>
          <a:p>
            <a:pPr marL="0" indent="0">
              <a:buNone/>
            </a:pPr>
            <a:r>
              <a:rPr lang="en-AU" b="1" dirty="0" smtClean="0"/>
              <a:t>Breaking Bonds</a:t>
            </a:r>
          </a:p>
          <a:p>
            <a:r>
              <a:rPr lang="en-AU" dirty="0" smtClean="0"/>
              <a:t>All substances contain chemical energy, stored in the bonds between the atoms.</a:t>
            </a:r>
          </a:p>
          <a:p>
            <a:r>
              <a:rPr lang="en-AU" dirty="0" smtClean="0"/>
              <a:t>The bonds between the atoms are broken during a chemical reaction and reformed when the new substance is created.</a:t>
            </a:r>
          </a:p>
          <a:p>
            <a:pPr marL="0" indent="0">
              <a:buNone/>
            </a:pPr>
            <a:endParaRPr lang="en-AU" b="1" dirty="0"/>
          </a:p>
        </p:txBody>
      </p:sp>
      <p:pic>
        <p:nvPicPr>
          <p:cNvPr id="11" name="Picture 10"/>
          <p:cNvPicPr/>
          <p:nvPr/>
        </p:nvPicPr>
        <p:blipFill>
          <a:blip r:embed="rId2"/>
          <a:stretch>
            <a:fillRect/>
          </a:stretch>
        </p:blipFill>
        <p:spPr>
          <a:xfrm>
            <a:off x="2433261" y="3703609"/>
            <a:ext cx="7409095" cy="2292840"/>
          </a:xfrm>
          <a:prstGeom prst="rect">
            <a:avLst/>
          </a:prstGeom>
        </p:spPr>
      </p:pic>
    </p:spTree>
    <p:extLst>
      <p:ext uri="{BB962C8B-B14F-4D97-AF65-F5344CB8AC3E}">
        <p14:creationId xmlns:p14="http://schemas.microsoft.com/office/powerpoint/2010/main" val="301179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1" y="732983"/>
            <a:ext cx="4744528" cy="5262979"/>
          </a:xfrm>
          <a:prstGeom prst="rect">
            <a:avLst/>
          </a:prstGeom>
          <a:noFill/>
        </p:spPr>
        <p:txBody>
          <a:bodyPr wrap="square" rtlCol="0">
            <a:spAutoFit/>
          </a:bodyPr>
          <a:lstStyle/>
          <a:p>
            <a:r>
              <a:rPr lang="en-AU" sz="2800" b="1" dirty="0" smtClean="0"/>
              <a:t>Radioactive Half-Life</a:t>
            </a:r>
          </a:p>
          <a:p>
            <a:pPr marL="457200" indent="-457200">
              <a:buFont typeface="Arial" panose="020B0604020202020204" pitchFamily="34" charset="0"/>
              <a:buChar char="•"/>
            </a:pPr>
            <a:r>
              <a:rPr lang="en-AU" sz="2800" dirty="0" smtClean="0"/>
              <a:t>When one half-life has passed, the radioactivity reaches half of its      original level.</a:t>
            </a:r>
          </a:p>
          <a:p>
            <a:pPr marL="457200" indent="-457200">
              <a:buFont typeface="Arial" panose="020B0604020202020204" pitchFamily="34" charset="0"/>
              <a:buChar char="•"/>
            </a:pPr>
            <a:r>
              <a:rPr lang="en-AU" sz="2800" dirty="0" smtClean="0"/>
              <a:t>When two half-lives have passed, the radioactivity reached a quarter of its original level (half of a half).</a:t>
            </a:r>
          </a:p>
          <a:p>
            <a:pPr marL="457200" indent="-457200">
              <a:buFont typeface="Arial" panose="020B0604020202020204" pitchFamily="34" charset="0"/>
              <a:buChar char="•"/>
            </a:pPr>
            <a:r>
              <a:rPr lang="en-AU" sz="2800" dirty="0" smtClean="0"/>
              <a:t>After three half-lives, an eighth of the original level of radioactivity remains.</a:t>
            </a:r>
            <a:endParaRPr lang="en-AU" sz="2800" dirty="0"/>
          </a:p>
        </p:txBody>
      </p:sp>
      <p:pic>
        <p:nvPicPr>
          <p:cNvPr id="3" name="Picture 2"/>
          <p:cNvPicPr>
            <a:picLocks noChangeAspect="1"/>
          </p:cNvPicPr>
          <p:nvPr/>
        </p:nvPicPr>
        <p:blipFill>
          <a:blip r:embed="rId3"/>
          <a:stretch>
            <a:fillRect/>
          </a:stretch>
        </p:blipFill>
        <p:spPr>
          <a:xfrm>
            <a:off x="4336211" y="678783"/>
            <a:ext cx="4999008" cy="3449316"/>
          </a:xfrm>
          <a:prstGeom prst="rect">
            <a:avLst/>
          </a:prstGeom>
        </p:spPr>
      </p:pic>
    </p:spTree>
    <p:extLst>
      <p:ext uri="{BB962C8B-B14F-4D97-AF65-F5344CB8AC3E}">
        <p14:creationId xmlns:p14="http://schemas.microsoft.com/office/powerpoint/2010/main" val="29956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1815882"/>
          </a:xfrm>
          <a:prstGeom prst="rect">
            <a:avLst/>
          </a:prstGeom>
          <a:noFill/>
        </p:spPr>
        <p:txBody>
          <a:bodyPr wrap="square" rtlCol="0">
            <a:spAutoFit/>
          </a:bodyPr>
          <a:lstStyle/>
          <a:p>
            <a:r>
              <a:rPr lang="en-AU" sz="2800" b="1" dirty="0" smtClean="0"/>
              <a:t>Radioactive Half-Life</a:t>
            </a:r>
          </a:p>
          <a:p>
            <a:pPr marL="457200" indent="-457200">
              <a:buFont typeface="Arial" panose="020B0604020202020204" pitchFamily="34" charset="0"/>
              <a:buChar char="•"/>
            </a:pPr>
            <a:r>
              <a:rPr lang="en-AU" sz="2800" dirty="0" smtClean="0"/>
              <a:t>Different radioisotopes have different half-lives.</a:t>
            </a:r>
          </a:p>
          <a:p>
            <a:pPr marL="457200" indent="-457200">
              <a:buFont typeface="Arial" panose="020B0604020202020204" pitchFamily="34" charset="0"/>
              <a:buChar char="•"/>
            </a:pPr>
            <a:r>
              <a:rPr lang="en-AU" sz="2800" dirty="0" smtClean="0"/>
              <a:t>Some half-lives are measured in minutes, some in days, and some in years.</a:t>
            </a:r>
            <a:endParaRPr lang="en-AU" sz="2800" dirty="0"/>
          </a:p>
        </p:txBody>
      </p:sp>
      <p:graphicFrame>
        <p:nvGraphicFramePr>
          <p:cNvPr id="11" name="Table 10"/>
          <p:cNvGraphicFramePr>
            <a:graphicFrameLocks noGrp="1"/>
          </p:cNvGraphicFramePr>
          <p:nvPr>
            <p:extLst/>
          </p:nvPr>
        </p:nvGraphicFramePr>
        <p:xfrm>
          <a:off x="2011546" y="3096563"/>
          <a:ext cx="5841042" cy="2595880"/>
        </p:xfrm>
        <a:graphic>
          <a:graphicData uri="http://schemas.openxmlformats.org/drawingml/2006/table">
            <a:tbl>
              <a:tblPr firstRow="1" bandRow="1">
                <a:tableStyleId>{F5AB1C69-6EDB-4FF4-983F-18BD219EF322}</a:tableStyleId>
              </a:tblPr>
              <a:tblGrid>
                <a:gridCol w="2920521"/>
                <a:gridCol w="2920521"/>
              </a:tblGrid>
              <a:tr h="370840">
                <a:tc>
                  <a:txBody>
                    <a:bodyPr/>
                    <a:lstStyle/>
                    <a:p>
                      <a:pPr algn="ctr"/>
                      <a:r>
                        <a:rPr lang="en-AU" dirty="0" smtClean="0"/>
                        <a:t>Radioisotope</a:t>
                      </a:r>
                      <a:endParaRPr lang="en-AU" dirty="0"/>
                    </a:p>
                  </a:txBody>
                  <a:tcPr/>
                </a:tc>
                <a:tc>
                  <a:txBody>
                    <a:bodyPr/>
                    <a:lstStyle/>
                    <a:p>
                      <a:pPr algn="ctr"/>
                      <a:r>
                        <a:rPr lang="en-AU" dirty="0" smtClean="0"/>
                        <a:t>Half-Life</a:t>
                      </a:r>
                      <a:endParaRPr lang="en-AU" dirty="0"/>
                    </a:p>
                  </a:txBody>
                  <a:tcPr/>
                </a:tc>
              </a:tr>
              <a:tr h="370840">
                <a:tc>
                  <a:txBody>
                    <a:bodyPr/>
                    <a:lstStyle/>
                    <a:p>
                      <a:pPr algn="ctr"/>
                      <a:r>
                        <a:rPr lang="en-AU" dirty="0" smtClean="0"/>
                        <a:t>Bismuth-213</a:t>
                      </a:r>
                      <a:endParaRPr lang="en-AU" dirty="0"/>
                    </a:p>
                  </a:txBody>
                  <a:tcPr/>
                </a:tc>
                <a:tc>
                  <a:txBody>
                    <a:bodyPr/>
                    <a:lstStyle/>
                    <a:p>
                      <a:pPr algn="ctr"/>
                      <a:r>
                        <a:rPr lang="en-AU" dirty="0" smtClean="0"/>
                        <a:t>46</a:t>
                      </a:r>
                      <a:r>
                        <a:rPr lang="en-AU" baseline="0" dirty="0" smtClean="0"/>
                        <a:t> minutes</a:t>
                      </a:r>
                      <a:endParaRPr lang="en-AU" dirty="0"/>
                    </a:p>
                  </a:txBody>
                  <a:tcPr/>
                </a:tc>
              </a:tr>
              <a:tr h="370840">
                <a:tc>
                  <a:txBody>
                    <a:bodyPr/>
                    <a:lstStyle/>
                    <a:p>
                      <a:pPr algn="ctr"/>
                      <a:r>
                        <a:rPr lang="en-AU" dirty="0" smtClean="0"/>
                        <a:t>Technetium-99</a:t>
                      </a:r>
                      <a:endParaRPr lang="en-AU" dirty="0"/>
                    </a:p>
                  </a:txBody>
                  <a:tcPr/>
                </a:tc>
                <a:tc>
                  <a:txBody>
                    <a:bodyPr/>
                    <a:lstStyle/>
                    <a:p>
                      <a:pPr algn="ctr"/>
                      <a:r>
                        <a:rPr lang="en-AU" dirty="0" smtClean="0"/>
                        <a:t>6 hours</a:t>
                      </a:r>
                      <a:endParaRPr lang="en-AU" dirty="0"/>
                    </a:p>
                  </a:txBody>
                  <a:tcPr/>
                </a:tc>
              </a:tr>
              <a:tr h="370840">
                <a:tc>
                  <a:txBody>
                    <a:bodyPr/>
                    <a:lstStyle/>
                    <a:p>
                      <a:pPr algn="ctr"/>
                      <a:r>
                        <a:rPr lang="en-AU" dirty="0" smtClean="0"/>
                        <a:t>Lutetium-177</a:t>
                      </a:r>
                      <a:endParaRPr lang="en-AU" dirty="0"/>
                    </a:p>
                  </a:txBody>
                  <a:tcPr/>
                </a:tc>
                <a:tc>
                  <a:txBody>
                    <a:bodyPr/>
                    <a:lstStyle/>
                    <a:p>
                      <a:pPr algn="ctr"/>
                      <a:r>
                        <a:rPr lang="en-AU" dirty="0" smtClean="0"/>
                        <a:t>7 days</a:t>
                      </a:r>
                      <a:endParaRPr lang="en-AU" dirty="0"/>
                    </a:p>
                  </a:txBody>
                  <a:tcPr/>
                </a:tc>
              </a:tr>
              <a:tr h="370840">
                <a:tc>
                  <a:txBody>
                    <a:bodyPr/>
                    <a:lstStyle/>
                    <a:p>
                      <a:pPr algn="ctr"/>
                      <a:r>
                        <a:rPr lang="en-AU" dirty="0" smtClean="0"/>
                        <a:t>Iodine-131</a:t>
                      </a:r>
                      <a:endParaRPr lang="en-AU" dirty="0"/>
                    </a:p>
                  </a:txBody>
                  <a:tcPr/>
                </a:tc>
                <a:tc>
                  <a:txBody>
                    <a:bodyPr/>
                    <a:lstStyle/>
                    <a:p>
                      <a:pPr algn="ctr"/>
                      <a:r>
                        <a:rPr lang="en-AU" dirty="0" smtClean="0"/>
                        <a:t>8 days</a:t>
                      </a:r>
                      <a:endParaRPr lang="en-AU" dirty="0"/>
                    </a:p>
                  </a:txBody>
                  <a:tcPr/>
                </a:tc>
              </a:tr>
              <a:tr h="370840">
                <a:tc>
                  <a:txBody>
                    <a:bodyPr/>
                    <a:lstStyle/>
                    <a:p>
                      <a:pPr algn="ctr"/>
                      <a:r>
                        <a:rPr lang="en-AU" dirty="0" smtClean="0"/>
                        <a:t>Chromium-51</a:t>
                      </a:r>
                      <a:endParaRPr lang="en-AU" dirty="0"/>
                    </a:p>
                  </a:txBody>
                  <a:tcPr/>
                </a:tc>
                <a:tc>
                  <a:txBody>
                    <a:bodyPr/>
                    <a:lstStyle/>
                    <a:p>
                      <a:pPr algn="ctr"/>
                      <a:r>
                        <a:rPr lang="en-AU" dirty="0" smtClean="0"/>
                        <a:t>28</a:t>
                      </a:r>
                      <a:r>
                        <a:rPr lang="en-AU" baseline="0" dirty="0" smtClean="0"/>
                        <a:t> </a:t>
                      </a:r>
                      <a:r>
                        <a:rPr lang="en-AU" dirty="0" smtClean="0"/>
                        <a:t>days</a:t>
                      </a:r>
                      <a:endParaRPr lang="en-AU" dirty="0"/>
                    </a:p>
                  </a:txBody>
                  <a:tcPr/>
                </a:tc>
              </a:tr>
              <a:tr h="370840">
                <a:tc>
                  <a:txBody>
                    <a:bodyPr/>
                    <a:lstStyle/>
                    <a:p>
                      <a:pPr algn="ctr"/>
                      <a:r>
                        <a:rPr lang="en-AU" dirty="0" smtClean="0"/>
                        <a:t>Carbon-14</a:t>
                      </a:r>
                      <a:endParaRPr lang="en-AU" dirty="0"/>
                    </a:p>
                  </a:txBody>
                  <a:tcPr/>
                </a:tc>
                <a:tc>
                  <a:txBody>
                    <a:bodyPr/>
                    <a:lstStyle/>
                    <a:p>
                      <a:pPr algn="ctr"/>
                      <a:r>
                        <a:rPr lang="en-AU" dirty="0" smtClean="0"/>
                        <a:t>5739 years</a:t>
                      </a:r>
                      <a:endParaRPr lang="en-AU" dirty="0"/>
                    </a:p>
                  </a:txBody>
                  <a:tcPr/>
                </a:tc>
              </a:tr>
            </a:tbl>
          </a:graphicData>
        </a:graphic>
      </p:graphicFrame>
    </p:spTree>
    <p:extLst>
      <p:ext uri="{BB962C8B-B14F-4D97-AF65-F5344CB8AC3E}">
        <p14:creationId xmlns:p14="http://schemas.microsoft.com/office/powerpoint/2010/main" val="110556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523072" cy="5262979"/>
          </a:xfrm>
          <a:prstGeom prst="rect">
            <a:avLst/>
          </a:prstGeom>
          <a:noFill/>
        </p:spPr>
        <p:txBody>
          <a:bodyPr wrap="square" rtlCol="0">
            <a:spAutoFit/>
          </a:bodyPr>
          <a:lstStyle/>
          <a:p>
            <a:r>
              <a:rPr lang="en-AU" sz="2800" b="1" dirty="0" smtClean="0"/>
              <a:t>Nuclear Radiation</a:t>
            </a:r>
          </a:p>
          <a:p>
            <a:pPr marL="457200" indent="-457200">
              <a:buFont typeface="Arial" panose="020B0604020202020204" pitchFamily="34" charset="0"/>
              <a:buChar char="•"/>
            </a:pPr>
            <a:r>
              <a:rPr lang="en-AU" sz="2800" dirty="0" smtClean="0"/>
              <a:t>Nuclear radiation describes any rays or particles emitted (released) by atomic nuclei.</a:t>
            </a:r>
          </a:p>
          <a:p>
            <a:pPr marL="457200" indent="-457200">
              <a:buFont typeface="Arial" panose="020B0604020202020204" pitchFamily="34" charset="0"/>
              <a:buChar char="•"/>
            </a:pPr>
            <a:r>
              <a:rPr lang="en-AU" sz="2800" dirty="0" smtClean="0"/>
              <a:t>There are three types of nuclear radiation that can be emitted, which are:</a:t>
            </a:r>
          </a:p>
          <a:p>
            <a:pPr marL="1371600" lvl="2" indent="-457200">
              <a:buFont typeface="Arial" panose="020B0604020202020204" pitchFamily="34" charset="0"/>
              <a:buChar char="•"/>
            </a:pPr>
            <a:r>
              <a:rPr lang="en-AU" sz="2800" dirty="0" smtClean="0"/>
              <a:t>Alpha radiation (</a:t>
            </a:r>
            <a:r>
              <a:rPr lang="el-GR" sz="2800" dirty="0" smtClean="0">
                <a:latin typeface="Times New Roman" panose="02020603050405020304" pitchFamily="18" charset="0"/>
                <a:cs typeface="Times New Roman" panose="02020603050405020304" pitchFamily="18" charset="0"/>
              </a:rPr>
              <a:t>α</a:t>
            </a:r>
            <a:r>
              <a:rPr lang="en-AU" sz="2800" dirty="0" smtClean="0"/>
              <a:t>)</a:t>
            </a:r>
          </a:p>
          <a:p>
            <a:pPr marL="1371600" lvl="2" indent="-457200">
              <a:buFont typeface="Arial" panose="020B0604020202020204" pitchFamily="34" charset="0"/>
              <a:buChar char="•"/>
            </a:pPr>
            <a:r>
              <a:rPr lang="en-AU" sz="2800" dirty="0" smtClean="0"/>
              <a:t>Beta radiation (</a:t>
            </a:r>
            <a:r>
              <a:rPr lang="el-GR" sz="2800" dirty="0" smtClean="0">
                <a:latin typeface="Times New Roman" panose="02020603050405020304" pitchFamily="18" charset="0"/>
                <a:cs typeface="Times New Roman" panose="02020603050405020304" pitchFamily="18" charset="0"/>
              </a:rPr>
              <a:t>β</a:t>
            </a:r>
            <a:r>
              <a:rPr lang="en-AU" sz="2800" dirty="0" smtClean="0"/>
              <a:t>)</a:t>
            </a:r>
          </a:p>
          <a:p>
            <a:pPr marL="1371600" lvl="2" indent="-457200">
              <a:buFont typeface="Arial" panose="020B0604020202020204" pitchFamily="34" charset="0"/>
              <a:buChar char="•"/>
            </a:pPr>
            <a:r>
              <a:rPr lang="en-AU" sz="2800" dirty="0" smtClean="0"/>
              <a:t>Gamma radiation (</a:t>
            </a:r>
            <a:r>
              <a:rPr lang="el-GR" sz="2800" dirty="0" smtClean="0">
                <a:latin typeface="Times New Roman" panose="02020603050405020304" pitchFamily="18" charset="0"/>
                <a:cs typeface="Times New Roman" panose="02020603050405020304" pitchFamily="18" charset="0"/>
              </a:rPr>
              <a:t>γ</a:t>
            </a:r>
            <a:r>
              <a:rPr lang="en-AU" sz="2800" dirty="0" smtClean="0">
                <a:cs typeface="Calibri Light" panose="020F0302020204030204" pitchFamily="34" charset="0"/>
              </a:rPr>
              <a:t>)</a:t>
            </a:r>
            <a:endParaRPr lang="en-AU" sz="2800" dirty="0"/>
          </a:p>
          <a:p>
            <a:pPr marL="457200" indent="-457200">
              <a:buFont typeface="Arial" panose="020B0604020202020204" pitchFamily="34" charset="0"/>
              <a:buChar char="•"/>
            </a:pPr>
            <a:r>
              <a:rPr lang="en-AU" sz="2800" dirty="0" smtClean="0"/>
              <a:t>These types of radiation are called </a:t>
            </a:r>
            <a:r>
              <a:rPr lang="en-AU" sz="2800" b="1" dirty="0" smtClean="0"/>
              <a:t>ionising radiation </a:t>
            </a:r>
            <a:r>
              <a:rPr lang="en-AU" sz="2800" dirty="0" smtClean="0"/>
              <a:t>because they can remove electrons from atoms and molecules.</a:t>
            </a:r>
          </a:p>
          <a:p>
            <a:pPr marL="457200" indent="-457200">
              <a:buFont typeface="Arial" panose="020B0604020202020204" pitchFamily="34" charset="0"/>
              <a:buChar char="•"/>
            </a:pPr>
            <a:r>
              <a:rPr lang="en-AU" sz="2800" dirty="0" smtClean="0"/>
              <a:t>Exposing cells to ionising radiation can cause them to mutate or die.</a:t>
            </a:r>
            <a:endParaRPr lang="en-AU" sz="2800" dirty="0"/>
          </a:p>
        </p:txBody>
      </p:sp>
      <p:graphicFrame>
        <p:nvGraphicFramePr>
          <p:cNvPr id="11" name="Table 10"/>
          <p:cNvGraphicFramePr>
            <a:graphicFrameLocks noGrp="1"/>
          </p:cNvGraphicFramePr>
          <p:nvPr>
            <p:extLst/>
          </p:nvPr>
        </p:nvGraphicFramePr>
        <p:xfrm>
          <a:off x="9451629" y="5412907"/>
          <a:ext cx="2605964" cy="741680"/>
        </p:xfrm>
        <a:graphic>
          <a:graphicData uri="http://schemas.openxmlformats.org/drawingml/2006/table">
            <a:tbl>
              <a:tblPr firstRow="1" bandRow="1">
                <a:tableStyleId>{F5AB1C69-6EDB-4FF4-983F-18BD219EF322}</a:tableStyleId>
              </a:tblPr>
              <a:tblGrid>
                <a:gridCol w="2605964">
                  <a:extLst>
                    <a:ext uri="{9D8B030D-6E8A-4147-A177-3AD203B41FA5}">
                      <a16:colId xmlns:a16="http://schemas.microsoft.com/office/drawing/2014/main" xmlns="" val="20000"/>
                    </a:ext>
                  </a:extLst>
                </a:gridCol>
              </a:tblGrid>
              <a:tr h="370840">
                <a:tc>
                  <a:txBody>
                    <a:bodyPr/>
                    <a:lstStyle/>
                    <a:p>
                      <a:r>
                        <a:rPr lang="en-AU" dirty="0"/>
                        <a:t>Vocabulary</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Nuclei: plural of nucleus</a:t>
                      </a:r>
                    </a:p>
                  </a:txBody>
                  <a:tcPr>
                    <a:solidFill>
                      <a:schemeClr val="bg1">
                        <a:lumMod val="95000"/>
                      </a:schemeClr>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22972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2677656"/>
          </a:xfrm>
          <a:prstGeom prst="rect">
            <a:avLst/>
          </a:prstGeom>
          <a:noFill/>
        </p:spPr>
        <p:txBody>
          <a:bodyPr wrap="square" rtlCol="0">
            <a:spAutoFit/>
          </a:bodyPr>
          <a:lstStyle/>
          <a:p>
            <a:r>
              <a:rPr lang="en-AU" sz="2800" b="1" dirty="0" smtClean="0"/>
              <a:t>Alpha Radiation</a:t>
            </a:r>
          </a:p>
          <a:p>
            <a:pPr marL="457200" indent="-457200">
              <a:buFont typeface="Arial" panose="020B0604020202020204" pitchFamily="34" charset="0"/>
              <a:buChar char="•"/>
            </a:pPr>
            <a:r>
              <a:rPr lang="en-AU" sz="2800" dirty="0" smtClean="0"/>
              <a:t>During alpha decay, a nucleus emits an alpha particle.</a:t>
            </a:r>
          </a:p>
          <a:p>
            <a:pPr marL="457200" indent="-457200">
              <a:buFont typeface="Arial" panose="020B0604020202020204" pitchFamily="34" charset="0"/>
              <a:buChar char="•"/>
            </a:pPr>
            <a:r>
              <a:rPr lang="en-AU" sz="2800" dirty="0" smtClean="0"/>
              <a:t>An alpha particle is a group of two protons and 2 neutrons (the same as a helium nucleus)</a:t>
            </a:r>
          </a:p>
          <a:p>
            <a:pPr marL="457200" indent="-457200">
              <a:buFont typeface="Arial" panose="020B0604020202020204" pitchFamily="34" charset="0"/>
              <a:buChar char="•"/>
            </a:pPr>
            <a:r>
              <a:rPr lang="en-AU" sz="2800" dirty="0" smtClean="0"/>
              <a:t>Alpha decay occurs in very large nuclei, for example uranium-238 or radium-226.</a:t>
            </a:r>
            <a:endParaRPr lang="en-AU" sz="2800" dirty="0"/>
          </a:p>
        </p:txBody>
      </p:sp>
      <p:pic>
        <p:nvPicPr>
          <p:cNvPr id="5" name="Picture 4"/>
          <p:cNvPicPr>
            <a:picLocks noChangeAspect="1"/>
          </p:cNvPicPr>
          <p:nvPr/>
        </p:nvPicPr>
        <p:blipFill>
          <a:blip r:embed="rId3"/>
          <a:stretch>
            <a:fillRect/>
          </a:stretch>
        </p:blipFill>
        <p:spPr>
          <a:xfrm>
            <a:off x="2133371" y="3297867"/>
            <a:ext cx="6276337" cy="3230221"/>
          </a:xfrm>
          <a:prstGeom prst="rect">
            <a:avLst/>
          </a:prstGeom>
        </p:spPr>
      </p:pic>
    </p:spTree>
    <p:extLst>
      <p:ext uri="{BB962C8B-B14F-4D97-AF65-F5344CB8AC3E}">
        <p14:creationId xmlns:p14="http://schemas.microsoft.com/office/powerpoint/2010/main" val="9874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2246769"/>
          </a:xfrm>
          <a:prstGeom prst="rect">
            <a:avLst/>
          </a:prstGeom>
          <a:noFill/>
        </p:spPr>
        <p:txBody>
          <a:bodyPr wrap="square" rtlCol="0">
            <a:spAutoFit/>
          </a:bodyPr>
          <a:lstStyle/>
          <a:p>
            <a:r>
              <a:rPr lang="en-AU" sz="2800" b="1" dirty="0" smtClean="0"/>
              <a:t>Alpha Radiation</a:t>
            </a:r>
          </a:p>
          <a:p>
            <a:pPr marL="457200" indent="-457200">
              <a:buFont typeface="Arial" panose="020B0604020202020204" pitchFamily="34" charset="0"/>
              <a:buChar char="•"/>
            </a:pPr>
            <a:r>
              <a:rPr lang="en-AU" sz="2800" dirty="0" smtClean="0"/>
              <a:t>When an alpha particle is emitted, the number of protons drops by 2, so the atom becomes a different element.</a:t>
            </a:r>
          </a:p>
          <a:p>
            <a:pPr marL="457200" indent="-457200">
              <a:buFont typeface="Arial" panose="020B0604020202020204" pitchFamily="34" charset="0"/>
              <a:buChar char="•"/>
            </a:pPr>
            <a:r>
              <a:rPr lang="en-AU" sz="2800" dirty="0" smtClean="0"/>
              <a:t>For example, </a:t>
            </a:r>
            <a:r>
              <a:rPr lang="en-AU" sz="2800" b="1" dirty="0" smtClean="0"/>
              <a:t>uranium</a:t>
            </a:r>
            <a:r>
              <a:rPr lang="en-AU" sz="2800" dirty="0" smtClean="0"/>
              <a:t> has </a:t>
            </a:r>
            <a:r>
              <a:rPr lang="en-AU" sz="2800" b="1" dirty="0" smtClean="0"/>
              <a:t>92</a:t>
            </a:r>
            <a:r>
              <a:rPr lang="en-AU" sz="2800" dirty="0" smtClean="0"/>
              <a:t> protons, so when it emits an alpha particle it becomes </a:t>
            </a:r>
            <a:r>
              <a:rPr lang="en-AU" sz="2800" b="1" dirty="0" smtClean="0"/>
              <a:t>thorium</a:t>
            </a:r>
            <a:r>
              <a:rPr lang="en-AU" sz="2800" dirty="0" smtClean="0"/>
              <a:t>, with </a:t>
            </a:r>
            <a:r>
              <a:rPr lang="en-AU" sz="2800" b="1" dirty="0" smtClean="0"/>
              <a:t>90</a:t>
            </a:r>
            <a:r>
              <a:rPr lang="en-AU" sz="2800" dirty="0" smtClean="0"/>
              <a:t> protons.</a:t>
            </a:r>
            <a:endParaRPr lang="en-AU" sz="2800" dirty="0"/>
          </a:p>
        </p:txBody>
      </p:sp>
      <p:pic>
        <p:nvPicPr>
          <p:cNvPr id="5" name="Picture 4"/>
          <p:cNvPicPr>
            <a:picLocks noChangeAspect="1"/>
          </p:cNvPicPr>
          <p:nvPr/>
        </p:nvPicPr>
        <p:blipFill>
          <a:blip r:embed="rId3"/>
          <a:stretch>
            <a:fillRect/>
          </a:stretch>
        </p:blipFill>
        <p:spPr>
          <a:xfrm>
            <a:off x="2133371" y="3297867"/>
            <a:ext cx="6276337" cy="3230221"/>
          </a:xfrm>
          <a:prstGeom prst="rect">
            <a:avLst/>
          </a:prstGeom>
        </p:spPr>
      </p:pic>
    </p:spTree>
    <p:extLst>
      <p:ext uri="{BB962C8B-B14F-4D97-AF65-F5344CB8AC3E}">
        <p14:creationId xmlns:p14="http://schemas.microsoft.com/office/powerpoint/2010/main" val="43774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2246769"/>
          </a:xfrm>
          <a:prstGeom prst="rect">
            <a:avLst/>
          </a:prstGeom>
          <a:noFill/>
        </p:spPr>
        <p:txBody>
          <a:bodyPr wrap="square" rtlCol="0">
            <a:spAutoFit/>
          </a:bodyPr>
          <a:lstStyle/>
          <a:p>
            <a:r>
              <a:rPr lang="en-AU" sz="2800" b="1" dirty="0" smtClean="0"/>
              <a:t>Beta Radiation</a:t>
            </a:r>
          </a:p>
          <a:p>
            <a:pPr marL="457200" indent="-457200">
              <a:buFont typeface="Arial" panose="020B0604020202020204" pitchFamily="34" charset="0"/>
              <a:buChar char="•"/>
            </a:pPr>
            <a:r>
              <a:rPr lang="en-AU" sz="2800" dirty="0" smtClean="0"/>
              <a:t>During beta decay, a nucleus emits a beta particle.</a:t>
            </a:r>
          </a:p>
          <a:p>
            <a:pPr marL="457200" indent="-457200">
              <a:buFont typeface="Arial" panose="020B0604020202020204" pitchFamily="34" charset="0"/>
              <a:buChar char="•"/>
            </a:pPr>
            <a:r>
              <a:rPr lang="en-AU" sz="2800" dirty="0" smtClean="0"/>
              <a:t>A beta particle is produced when a neutron in the nucleus decays into a proton and an electron.</a:t>
            </a:r>
            <a:endParaRPr lang="en-AU" sz="2800" dirty="0"/>
          </a:p>
          <a:p>
            <a:pPr marL="457200" indent="-457200">
              <a:buFont typeface="Arial" panose="020B0604020202020204" pitchFamily="34" charset="0"/>
              <a:buChar char="•"/>
            </a:pPr>
            <a:r>
              <a:rPr lang="en-AU" sz="2800" dirty="0" smtClean="0"/>
              <a:t>The electron is the beta particle that leaves the atom.</a:t>
            </a:r>
            <a:endParaRPr lang="en-AU" sz="2800" dirty="0"/>
          </a:p>
        </p:txBody>
      </p:sp>
      <p:pic>
        <p:nvPicPr>
          <p:cNvPr id="3" name="Picture 2"/>
          <p:cNvPicPr>
            <a:picLocks noChangeAspect="1"/>
          </p:cNvPicPr>
          <p:nvPr/>
        </p:nvPicPr>
        <p:blipFill rotWithShape="1">
          <a:blip r:embed="rId3"/>
          <a:srcRect r="21693"/>
          <a:stretch/>
        </p:blipFill>
        <p:spPr>
          <a:xfrm>
            <a:off x="787977" y="3564527"/>
            <a:ext cx="8016912" cy="2728035"/>
          </a:xfrm>
          <a:prstGeom prst="rect">
            <a:avLst/>
          </a:prstGeom>
        </p:spPr>
      </p:pic>
    </p:spTree>
    <p:extLst>
      <p:ext uri="{BB962C8B-B14F-4D97-AF65-F5344CB8AC3E}">
        <p14:creationId xmlns:p14="http://schemas.microsoft.com/office/powerpoint/2010/main" val="357411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2677656"/>
          </a:xfrm>
          <a:prstGeom prst="rect">
            <a:avLst/>
          </a:prstGeom>
          <a:noFill/>
        </p:spPr>
        <p:txBody>
          <a:bodyPr wrap="square" rtlCol="0">
            <a:spAutoFit/>
          </a:bodyPr>
          <a:lstStyle/>
          <a:p>
            <a:r>
              <a:rPr lang="en-AU" sz="2800" b="1" dirty="0" smtClean="0"/>
              <a:t>Beta Radiation</a:t>
            </a:r>
          </a:p>
          <a:p>
            <a:pPr marL="457200" indent="-457200">
              <a:buFont typeface="Arial" panose="020B0604020202020204" pitchFamily="34" charset="0"/>
              <a:buChar char="•"/>
            </a:pPr>
            <a:r>
              <a:rPr lang="en-AU" sz="2800" dirty="0"/>
              <a:t>When </a:t>
            </a:r>
            <a:r>
              <a:rPr lang="en-AU" sz="2800" dirty="0" smtClean="0"/>
              <a:t>a beta particle </a:t>
            </a:r>
            <a:r>
              <a:rPr lang="en-AU" sz="2800" dirty="0"/>
              <a:t>is emitted, </a:t>
            </a:r>
            <a:r>
              <a:rPr lang="en-AU" sz="2800" dirty="0" smtClean="0"/>
              <a:t>a neutron becomes a proton, so the atomic number increases by 1, and the atom becomes a new element.</a:t>
            </a:r>
            <a:endParaRPr lang="en-AU" sz="2800" dirty="0"/>
          </a:p>
          <a:p>
            <a:pPr marL="457200" indent="-457200">
              <a:buFont typeface="Arial" panose="020B0604020202020204" pitchFamily="34" charset="0"/>
              <a:buChar char="•"/>
            </a:pPr>
            <a:r>
              <a:rPr lang="en-AU" sz="2800" dirty="0"/>
              <a:t>For example, </a:t>
            </a:r>
            <a:r>
              <a:rPr lang="en-AU" sz="2800" b="1" dirty="0" smtClean="0"/>
              <a:t>carbon </a:t>
            </a:r>
            <a:r>
              <a:rPr lang="en-AU" sz="2800" dirty="0" smtClean="0"/>
              <a:t>has </a:t>
            </a:r>
            <a:r>
              <a:rPr lang="en-AU" sz="2800" b="1" dirty="0" smtClean="0"/>
              <a:t>6 </a:t>
            </a:r>
            <a:r>
              <a:rPr lang="en-AU" sz="2800" dirty="0" smtClean="0"/>
              <a:t>protons</a:t>
            </a:r>
            <a:r>
              <a:rPr lang="en-AU" sz="2800" dirty="0"/>
              <a:t>, so when it emits </a:t>
            </a:r>
            <a:r>
              <a:rPr lang="en-AU" sz="2800" dirty="0" smtClean="0"/>
              <a:t>a beta particle </a:t>
            </a:r>
            <a:r>
              <a:rPr lang="en-AU" sz="2800" dirty="0"/>
              <a:t>it becomes </a:t>
            </a:r>
            <a:r>
              <a:rPr lang="en-AU" sz="2800" b="1" dirty="0" smtClean="0"/>
              <a:t>nitrogen</a:t>
            </a:r>
            <a:r>
              <a:rPr lang="en-AU" sz="2800" dirty="0" smtClean="0"/>
              <a:t>, </a:t>
            </a:r>
            <a:r>
              <a:rPr lang="en-AU" sz="2800" dirty="0"/>
              <a:t>with </a:t>
            </a:r>
            <a:r>
              <a:rPr lang="en-AU" sz="2800" b="1" dirty="0" smtClean="0"/>
              <a:t>7 </a:t>
            </a:r>
            <a:r>
              <a:rPr lang="en-AU" sz="2800" dirty="0" smtClean="0"/>
              <a:t>protons</a:t>
            </a:r>
            <a:r>
              <a:rPr lang="en-AU" sz="2800" dirty="0"/>
              <a:t>.</a:t>
            </a:r>
          </a:p>
        </p:txBody>
      </p:sp>
      <p:pic>
        <p:nvPicPr>
          <p:cNvPr id="3" name="Picture 2"/>
          <p:cNvPicPr>
            <a:picLocks noChangeAspect="1"/>
          </p:cNvPicPr>
          <p:nvPr/>
        </p:nvPicPr>
        <p:blipFill rotWithShape="1">
          <a:blip r:embed="rId3"/>
          <a:srcRect r="21693"/>
          <a:stretch/>
        </p:blipFill>
        <p:spPr>
          <a:xfrm>
            <a:off x="787977" y="3564527"/>
            <a:ext cx="8016912" cy="2728035"/>
          </a:xfrm>
          <a:prstGeom prst="rect">
            <a:avLst/>
          </a:prstGeom>
        </p:spPr>
      </p:pic>
    </p:spTree>
    <p:extLst>
      <p:ext uri="{BB962C8B-B14F-4D97-AF65-F5344CB8AC3E}">
        <p14:creationId xmlns:p14="http://schemas.microsoft.com/office/powerpoint/2010/main" val="249394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2677656"/>
          </a:xfrm>
          <a:prstGeom prst="rect">
            <a:avLst/>
          </a:prstGeom>
          <a:noFill/>
        </p:spPr>
        <p:txBody>
          <a:bodyPr wrap="square" rtlCol="0">
            <a:spAutoFit/>
          </a:bodyPr>
          <a:lstStyle/>
          <a:p>
            <a:r>
              <a:rPr lang="en-AU" sz="2800" b="1" dirty="0" smtClean="0"/>
              <a:t>Gamma Radiation</a:t>
            </a:r>
          </a:p>
          <a:p>
            <a:pPr marL="457200" indent="-457200">
              <a:buFont typeface="Arial" panose="020B0604020202020204" pitchFamily="34" charset="0"/>
              <a:buChar char="•"/>
            </a:pPr>
            <a:r>
              <a:rPr lang="en-AU" sz="2800" dirty="0" smtClean="0"/>
              <a:t>During gamma decay, a nucleus emits gamma radiation.</a:t>
            </a:r>
          </a:p>
          <a:p>
            <a:pPr marL="457200" indent="-457200">
              <a:buFont typeface="Arial" panose="020B0604020202020204" pitchFamily="34" charset="0"/>
              <a:buChar char="•"/>
            </a:pPr>
            <a:r>
              <a:rPr lang="en-AU" sz="2800" dirty="0" smtClean="0"/>
              <a:t>Gamma rays are high-energy electromagnetic rays, similar to X-rays.</a:t>
            </a:r>
          </a:p>
          <a:p>
            <a:pPr marL="457200" indent="-457200">
              <a:buFont typeface="Arial" panose="020B0604020202020204" pitchFamily="34" charset="0"/>
              <a:buChar char="•"/>
            </a:pPr>
            <a:r>
              <a:rPr lang="en-AU" sz="2800" dirty="0" smtClean="0"/>
              <a:t>They can be emitted with alpha and beta particles, or when a nucleus rearranges itself.</a:t>
            </a:r>
            <a:endParaRPr lang="en-AU" sz="2800" dirty="0"/>
          </a:p>
        </p:txBody>
      </p:sp>
      <p:pic>
        <p:nvPicPr>
          <p:cNvPr id="8" name="Picture 7"/>
          <p:cNvPicPr>
            <a:picLocks noChangeAspect="1"/>
          </p:cNvPicPr>
          <p:nvPr/>
        </p:nvPicPr>
        <p:blipFill>
          <a:blip r:embed="rId3"/>
          <a:stretch>
            <a:fillRect/>
          </a:stretch>
        </p:blipFill>
        <p:spPr>
          <a:xfrm>
            <a:off x="1410564" y="3567546"/>
            <a:ext cx="7328683" cy="2751426"/>
          </a:xfrm>
          <a:prstGeom prst="rect">
            <a:avLst/>
          </a:prstGeom>
        </p:spPr>
      </p:pic>
    </p:spTree>
    <p:extLst>
      <p:ext uri="{BB962C8B-B14F-4D97-AF65-F5344CB8AC3E}">
        <p14:creationId xmlns:p14="http://schemas.microsoft.com/office/powerpoint/2010/main" val="88002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3108543"/>
          </a:xfrm>
          <a:prstGeom prst="rect">
            <a:avLst/>
          </a:prstGeom>
          <a:noFill/>
        </p:spPr>
        <p:txBody>
          <a:bodyPr wrap="square" rtlCol="0">
            <a:spAutoFit/>
          </a:bodyPr>
          <a:lstStyle/>
          <a:p>
            <a:r>
              <a:rPr lang="en-AU" sz="2800" b="1" dirty="0" smtClean="0"/>
              <a:t>Properties of Alpha Radiation</a:t>
            </a:r>
          </a:p>
          <a:p>
            <a:pPr marL="457200" indent="-457200">
              <a:buFont typeface="Arial" panose="020B0604020202020204" pitchFamily="34" charset="0"/>
              <a:buChar char="•"/>
            </a:pPr>
            <a:r>
              <a:rPr lang="en-AU" sz="2800" dirty="0" smtClean="0"/>
              <a:t>Alpha particles are large and slow compared to other types of radiation.</a:t>
            </a:r>
          </a:p>
          <a:p>
            <a:pPr marL="457200" indent="-457200">
              <a:buFont typeface="Arial" panose="020B0604020202020204" pitchFamily="34" charset="0"/>
              <a:buChar char="•"/>
            </a:pPr>
            <a:r>
              <a:rPr lang="en-AU" sz="2800" dirty="0" smtClean="0"/>
              <a:t>Their large size means they collide with atoms often, causing more damage (they are the most ionising form of radiation)</a:t>
            </a:r>
          </a:p>
          <a:p>
            <a:pPr marL="457200" indent="-457200">
              <a:buFont typeface="Arial" panose="020B0604020202020204" pitchFamily="34" charset="0"/>
              <a:buChar char="•"/>
            </a:pPr>
            <a:r>
              <a:rPr lang="en-AU" sz="2800" dirty="0" smtClean="0"/>
              <a:t>Their large size also means that they can only travel a few centimetres in air, and can be stopped by paper.</a:t>
            </a:r>
            <a:endParaRPr lang="en-AU" sz="2800" dirty="0"/>
          </a:p>
        </p:txBody>
      </p:sp>
      <p:graphicFrame>
        <p:nvGraphicFramePr>
          <p:cNvPr id="7" name="Table 6"/>
          <p:cNvGraphicFramePr>
            <a:graphicFrameLocks noGrp="1"/>
          </p:cNvGraphicFramePr>
          <p:nvPr>
            <p:extLst/>
          </p:nvPr>
        </p:nvGraphicFramePr>
        <p:xfrm>
          <a:off x="8922326" y="5412907"/>
          <a:ext cx="3135267" cy="1285240"/>
        </p:xfrm>
        <a:graphic>
          <a:graphicData uri="http://schemas.openxmlformats.org/drawingml/2006/table">
            <a:tbl>
              <a:tblPr firstRow="1" bandRow="1">
                <a:tableStyleId>{F5AB1C69-6EDB-4FF4-983F-18BD219EF322}</a:tableStyleId>
              </a:tblPr>
              <a:tblGrid>
                <a:gridCol w="3135267">
                  <a:extLst>
                    <a:ext uri="{9D8B030D-6E8A-4147-A177-3AD203B41FA5}">
                      <a16:colId xmlns:a16="http://schemas.microsoft.com/office/drawing/2014/main" xmlns="" val="20000"/>
                    </a:ext>
                  </a:extLst>
                </a:gridCol>
              </a:tblGrid>
              <a:tr h="370840">
                <a:tc>
                  <a:txBody>
                    <a:bodyPr/>
                    <a:lstStyle/>
                    <a:p>
                      <a:r>
                        <a:rPr lang="en-AU" dirty="0"/>
                        <a:t>Vocabulary</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Ionising radiation: radiation with enough energy to remove electrons from substances</a:t>
                      </a:r>
                    </a:p>
                  </a:txBody>
                  <a:tcPr>
                    <a:solidFill>
                      <a:schemeClr val="bg1">
                        <a:lumMod val="95000"/>
                      </a:schemeClr>
                    </a:solidFill>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rotWithShape="1">
          <a:blip r:embed="rId3"/>
          <a:srcRect t="19880"/>
          <a:stretch/>
        </p:blipFill>
        <p:spPr>
          <a:xfrm>
            <a:off x="1838325" y="3920311"/>
            <a:ext cx="6534150" cy="2777836"/>
          </a:xfrm>
          <a:prstGeom prst="rect">
            <a:avLst/>
          </a:prstGeom>
        </p:spPr>
      </p:pic>
    </p:spTree>
    <p:extLst>
      <p:ext uri="{BB962C8B-B14F-4D97-AF65-F5344CB8AC3E}">
        <p14:creationId xmlns:p14="http://schemas.microsoft.com/office/powerpoint/2010/main" val="281712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1" y="732983"/>
            <a:ext cx="9802091" cy="2677656"/>
          </a:xfrm>
          <a:prstGeom prst="rect">
            <a:avLst/>
          </a:prstGeom>
          <a:noFill/>
        </p:spPr>
        <p:txBody>
          <a:bodyPr wrap="square" rtlCol="0">
            <a:spAutoFit/>
          </a:bodyPr>
          <a:lstStyle/>
          <a:p>
            <a:r>
              <a:rPr lang="en-AU" sz="2800" b="1" dirty="0" smtClean="0"/>
              <a:t>Properties of Beta Radiation</a:t>
            </a:r>
          </a:p>
          <a:p>
            <a:pPr marL="457200" indent="-457200">
              <a:buFont typeface="Arial" panose="020B0604020202020204" pitchFamily="34" charset="0"/>
              <a:buChar char="•"/>
            </a:pPr>
            <a:r>
              <a:rPr lang="en-AU" sz="2800" dirty="0" smtClean="0"/>
              <a:t>Beta particles are smaller and faster than alpha particles.</a:t>
            </a:r>
          </a:p>
          <a:p>
            <a:pPr marL="457200" indent="-457200">
              <a:buFont typeface="Arial" panose="020B0604020202020204" pitchFamily="34" charset="0"/>
              <a:buChar char="•"/>
            </a:pPr>
            <a:r>
              <a:rPr lang="en-AU" sz="2800" dirty="0" smtClean="0"/>
              <a:t>They collide with atoms often, causing some damage to cells.</a:t>
            </a:r>
          </a:p>
          <a:p>
            <a:pPr marL="457200" indent="-457200">
              <a:buFont typeface="Arial" panose="020B0604020202020204" pitchFamily="34" charset="0"/>
              <a:buChar char="•"/>
            </a:pPr>
            <a:r>
              <a:rPr lang="en-AU" sz="2800" dirty="0" smtClean="0"/>
              <a:t>As they are smaller than alpha particles, they are able to   travel further through objects.</a:t>
            </a:r>
          </a:p>
          <a:p>
            <a:pPr marL="457200" indent="-457200">
              <a:buFont typeface="Arial" panose="020B0604020202020204" pitchFamily="34" charset="0"/>
              <a:buChar char="•"/>
            </a:pPr>
            <a:r>
              <a:rPr lang="en-AU" sz="2800" dirty="0" smtClean="0"/>
              <a:t>Beta particles can be stopped by a thin sheet of aluminium foil.</a:t>
            </a:r>
            <a:endParaRPr lang="en-AU" sz="2800" dirty="0"/>
          </a:p>
        </p:txBody>
      </p:sp>
      <p:graphicFrame>
        <p:nvGraphicFramePr>
          <p:cNvPr id="7" name="Table 6"/>
          <p:cNvGraphicFramePr>
            <a:graphicFrameLocks noGrp="1"/>
          </p:cNvGraphicFramePr>
          <p:nvPr>
            <p:extLst/>
          </p:nvPr>
        </p:nvGraphicFramePr>
        <p:xfrm>
          <a:off x="8922326" y="5412907"/>
          <a:ext cx="3135267" cy="1285240"/>
        </p:xfrm>
        <a:graphic>
          <a:graphicData uri="http://schemas.openxmlformats.org/drawingml/2006/table">
            <a:tbl>
              <a:tblPr firstRow="1" bandRow="1">
                <a:tableStyleId>{F5AB1C69-6EDB-4FF4-983F-18BD219EF322}</a:tableStyleId>
              </a:tblPr>
              <a:tblGrid>
                <a:gridCol w="3135267">
                  <a:extLst>
                    <a:ext uri="{9D8B030D-6E8A-4147-A177-3AD203B41FA5}">
                      <a16:colId xmlns:a16="http://schemas.microsoft.com/office/drawing/2014/main" xmlns="" val="20000"/>
                    </a:ext>
                  </a:extLst>
                </a:gridCol>
              </a:tblGrid>
              <a:tr h="370840">
                <a:tc>
                  <a:txBody>
                    <a:bodyPr/>
                    <a:lstStyle/>
                    <a:p>
                      <a:r>
                        <a:rPr lang="en-AU" dirty="0"/>
                        <a:t>Vocabulary</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Ionising radiation: radiation with enough energy to remove electrons from substances</a:t>
                      </a:r>
                    </a:p>
                  </a:txBody>
                  <a:tcPr>
                    <a:solidFill>
                      <a:schemeClr val="bg1">
                        <a:lumMod val="95000"/>
                      </a:schemeClr>
                    </a:solidFill>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rotWithShape="1">
          <a:blip r:embed="rId3"/>
          <a:srcRect t="19880"/>
          <a:stretch/>
        </p:blipFill>
        <p:spPr>
          <a:xfrm>
            <a:off x="1838325" y="3920311"/>
            <a:ext cx="6534150" cy="2777836"/>
          </a:xfrm>
          <a:prstGeom prst="rect">
            <a:avLst/>
          </a:prstGeom>
        </p:spPr>
      </p:pic>
    </p:spTree>
    <p:extLst>
      <p:ext uri="{BB962C8B-B14F-4D97-AF65-F5344CB8AC3E}">
        <p14:creationId xmlns:p14="http://schemas.microsoft.com/office/powerpoint/2010/main" val="206036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2"/>
          <a:stretch>
            <a:fillRect/>
          </a:stretch>
        </p:blipFill>
        <p:spPr>
          <a:xfrm>
            <a:off x="238299" y="4135856"/>
            <a:ext cx="6143711" cy="1901251"/>
          </a:xfrm>
          <a:prstGeom prst="rect">
            <a:avLst/>
          </a:prstGeom>
        </p:spPr>
      </p:pic>
      <p:grpSp>
        <p:nvGrpSpPr>
          <p:cNvPr id="7" name="Group 6"/>
          <p:cNvGrpSpPr/>
          <p:nvPr/>
        </p:nvGrpSpPr>
        <p:grpSpPr>
          <a:xfrm>
            <a:off x="5046613" y="1814891"/>
            <a:ext cx="6364798" cy="3477066"/>
            <a:chOff x="5537084" y="3066578"/>
            <a:chExt cx="6583680" cy="3596640"/>
          </a:xfrm>
        </p:grpSpPr>
        <p:pic>
          <p:nvPicPr>
            <p:cNvPr id="3" name="Picture 2"/>
            <p:cNvPicPr>
              <a:picLocks noChangeAspect="1"/>
            </p:cNvPicPr>
            <p:nvPr/>
          </p:nvPicPr>
          <p:blipFill rotWithShape="1">
            <a:blip r:embed="rId3"/>
            <a:srcRect l="18068" t="27702" r="14432" b="6742"/>
            <a:stretch/>
          </p:blipFill>
          <p:spPr>
            <a:xfrm>
              <a:off x="5537084" y="3066578"/>
              <a:ext cx="6583680" cy="3596640"/>
            </a:xfrm>
            <a:prstGeom prst="rect">
              <a:avLst/>
            </a:prstGeom>
          </p:spPr>
        </p:pic>
        <p:sp>
          <p:nvSpPr>
            <p:cNvPr id="5" name="Rectangle 4"/>
            <p:cNvSpPr/>
            <p:nvPr/>
          </p:nvSpPr>
          <p:spPr>
            <a:xfrm>
              <a:off x="7863840" y="5054138"/>
              <a:ext cx="1158240" cy="139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6" name="Content Placeholder 2">
            <a:extLst>
              <a:ext uri="{FF2B5EF4-FFF2-40B4-BE49-F238E27FC236}">
                <a16:creationId xmlns:a16="http://schemas.microsoft.com/office/drawing/2014/main" xmlns="" id="{7F92BBE8-C137-474F-972A-B52681EB261E}"/>
              </a:ext>
            </a:extLst>
          </p:cNvPr>
          <p:cNvSpPr>
            <a:spLocks noGrp="1"/>
          </p:cNvSpPr>
          <p:nvPr>
            <p:ph idx="1"/>
          </p:nvPr>
        </p:nvSpPr>
        <p:spPr>
          <a:xfrm>
            <a:off x="0" y="584775"/>
            <a:ext cx="9570719" cy="4190807"/>
          </a:xfrm>
        </p:spPr>
        <p:txBody>
          <a:bodyPr>
            <a:normAutofit/>
          </a:bodyPr>
          <a:lstStyle/>
          <a:p>
            <a:pPr marL="0" indent="0">
              <a:buNone/>
            </a:pPr>
            <a:r>
              <a:rPr lang="en-AU" b="1" dirty="0" smtClean="0"/>
              <a:t>Breaking Bonds</a:t>
            </a:r>
          </a:p>
          <a:p>
            <a:r>
              <a:rPr lang="en-AU" dirty="0" smtClean="0"/>
              <a:t>When </a:t>
            </a:r>
            <a:r>
              <a:rPr lang="en-AU" dirty="0"/>
              <a:t>methane reacts with oxygen, the bonds in the methane </a:t>
            </a:r>
            <a:r>
              <a:rPr lang="en-AU" dirty="0" smtClean="0"/>
              <a:t>and the bonds in the oxygen molecules are broken.</a:t>
            </a:r>
          </a:p>
          <a:p>
            <a:r>
              <a:rPr lang="en-AU" dirty="0" smtClean="0"/>
              <a:t>The </a:t>
            </a:r>
            <a:r>
              <a:rPr lang="en-AU" dirty="0"/>
              <a:t>atoms are rearranged to form </a:t>
            </a:r>
            <a:r>
              <a:rPr lang="en-AU" dirty="0" smtClean="0"/>
              <a:t>				     water </a:t>
            </a:r>
            <a:r>
              <a:rPr lang="en-AU" dirty="0"/>
              <a:t>and carbon </a:t>
            </a:r>
            <a:r>
              <a:rPr lang="en-AU" dirty="0" smtClean="0"/>
              <a:t>dioxide, 					      forming new bonds.</a:t>
            </a:r>
          </a:p>
          <a:p>
            <a:pPr marL="0" indent="0">
              <a:buNone/>
            </a:pPr>
            <a:endParaRPr lang="en-AU" b="1" dirty="0"/>
          </a:p>
        </p:txBody>
      </p:sp>
    </p:spTree>
    <p:extLst>
      <p:ext uri="{BB962C8B-B14F-4D97-AF65-F5344CB8AC3E}">
        <p14:creationId xmlns:p14="http://schemas.microsoft.com/office/powerpoint/2010/main" val="301696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2246769"/>
          </a:xfrm>
          <a:prstGeom prst="rect">
            <a:avLst/>
          </a:prstGeom>
          <a:noFill/>
        </p:spPr>
        <p:txBody>
          <a:bodyPr wrap="square" rtlCol="0">
            <a:spAutoFit/>
          </a:bodyPr>
          <a:lstStyle/>
          <a:p>
            <a:r>
              <a:rPr lang="en-AU" sz="2800" b="1" dirty="0" smtClean="0"/>
              <a:t>Properties of Gamma Radiation</a:t>
            </a:r>
          </a:p>
          <a:p>
            <a:pPr marL="457200" indent="-457200">
              <a:buFont typeface="Arial" panose="020B0604020202020204" pitchFamily="34" charset="0"/>
              <a:buChar char="•"/>
            </a:pPr>
            <a:r>
              <a:rPr lang="en-AU" sz="2800" dirty="0" smtClean="0"/>
              <a:t>Gamma rays are a form of electromagnetic radiation, so they travel at the same speed as light.</a:t>
            </a:r>
          </a:p>
          <a:p>
            <a:pPr marL="457200" indent="-457200">
              <a:buFont typeface="Arial" panose="020B0604020202020204" pitchFamily="34" charset="0"/>
              <a:buChar char="•"/>
            </a:pPr>
            <a:r>
              <a:rPr lang="en-AU" sz="2800" dirty="0" smtClean="0"/>
              <a:t>This type of radiation can pass through most objects, only a thick layer of lead or concrete will stop gamma rays.</a:t>
            </a:r>
          </a:p>
        </p:txBody>
      </p:sp>
      <p:graphicFrame>
        <p:nvGraphicFramePr>
          <p:cNvPr id="7" name="Table 6"/>
          <p:cNvGraphicFramePr>
            <a:graphicFrameLocks noGrp="1"/>
          </p:cNvGraphicFramePr>
          <p:nvPr>
            <p:extLst/>
          </p:nvPr>
        </p:nvGraphicFramePr>
        <p:xfrm>
          <a:off x="8922326" y="5412907"/>
          <a:ext cx="3135267" cy="1285240"/>
        </p:xfrm>
        <a:graphic>
          <a:graphicData uri="http://schemas.openxmlformats.org/drawingml/2006/table">
            <a:tbl>
              <a:tblPr firstRow="1" bandRow="1">
                <a:tableStyleId>{F5AB1C69-6EDB-4FF4-983F-18BD219EF322}</a:tableStyleId>
              </a:tblPr>
              <a:tblGrid>
                <a:gridCol w="3135267">
                  <a:extLst>
                    <a:ext uri="{9D8B030D-6E8A-4147-A177-3AD203B41FA5}">
                      <a16:colId xmlns:a16="http://schemas.microsoft.com/office/drawing/2014/main" xmlns="" val="20000"/>
                    </a:ext>
                  </a:extLst>
                </a:gridCol>
              </a:tblGrid>
              <a:tr h="370840">
                <a:tc>
                  <a:txBody>
                    <a:bodyPr/>
                    <a:lstStyle/>
                    <a:p>
                      <a:r>
                        <a:rPr lang="en-AU" dirty="0"/>
                        <a:t>Vocabulary</a:t>
                      </a:r>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Ionising radiation: radiation with enough energy to remove electrons from substances</a:t>
                      </a:r>
                    </a:p>
                  </a:txBody>
                  <a:tcPr>
                    <a:solidFill>
                      <a:schemeClr val="bg1">
                        <a:lumMod val="95000"/>
                      </a:schemeClr>
                    </a:solidFill>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rotWithShape="1">
          <a:blip r:embed="rId3"/>
          <a:srcRect t="19880"/>
          <a:stretch/>
        </p:blipFill>
        <p:spPr>
          <a:xfrm>
            <a:off x="1838325" y="3920311"/>
            <a:ext cx="6534150" cy="2777836"/>
          </a:xfrm>
          <a:prstGeom prst="rect">
            <a:avLst/>
          </a:prstGeom>
        </p:spPr>
      </p:pic>
    </p:spTree>
    <p:extLst>
      <p:ext uri="{BB962C8B-B14F-4D97-AF65-F5344CB8AC3E}">
        <p14:creationId xmlns:p14="http://schemas.microsoft.com/office/powerpoint/2010/main" val="191728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523072" cy="3539430"/>
          </a:xfrm>
          <a:prstGeom prst="rect">
            <a:avLst/>
          </a:prstGeom>
          <a:noFill/>
        </p:spPr>
        <p:txBody>
          <a:bodyPr wrap="square" rtlCol="0">
            <a:spAutoFit/>
          </a:bodyPr>
          <a:lstStyle/>
          <a:p>
            <a:r>
              <a:rPr lang="en-AU" sz="2800" b="1" smtClean="0"/>
              <a:t>Nuclear Fusion</a:t>
            </a:r>
            <a:endParaRPr lang="en-AU" sz="2800" b="1" dirty="0" smtClean="0"/>
          </a:p>
          <a:p>
            <a:pPr marL="457200" indent="-457200">
              <a:buFont typeface="Arial" panose="020B0604020202020204" pitchFamily="34" charset="0"/>
              <a:buChar char="•"/>
            </a:pPr>
            <a:r>
              <a:rPr lang="en-AU" sz="2800" smtClean="0"/>
              <a:t>Fusion reactions happen when two small nuclei fuse together.</a:t>
            </a:r>
          </a:p>
          <a:p>
            <a:pPr marL="457200" indent="-457200">
              <a:buFont typeface="Arial" panose="020B0604020202020204" pitchFamily="34" charset="0"/>
              <a:buChar char="•"/>
            </a:pPr>
            <a:r>
              <a:rPr lang="en-AU" sz="2800" smtClean="0"/>
              <a:t>When the atoms fuse, a large amount of energy is released.</a:t>
            </a:r>
          </a:p>
          <a:p>
            <a:pPr marL="457200" indent="-457200">
              <a:buFont typeface="Arial" panose="020B0604020202020204" pitchFamily="34" charset="0"/>
              <a:buChar char="•"/>
            </a:pPr>
            <a:r>
              <a:rPr lang="en-AU" sz="2800" smtClean="0"/>
              <a:t>For example, when deuterium (hydrogen-2) and tritium (hydrogen-3) fuse, they form a helium nucleus 		       and a neutron, and release energy.</a:t>
            </a:r>
          </a:p>
          <a:p>
            <a:pPr marL="457200" indent="-457200">
              <a:buFont typeface="Arial" panose="020B0604020202020204" pitchFamily="34" charset="0"/>
              <a:buChar char="•"/>
            </a:pPr>
            <a:r>
              <a:rPr lang="en-AU" sz="2800" smtClean="0"/>
              <a:t>Nuclear fusion reactions occur naturally in stars.</a:t>
            </a:r>
            <a:endParaRPr lang="en-AU" sz="2800" dirty="0"/>
          </a:p>
        </p:txBody>
      </p:sp>
      <p:graphicFrame>
        <p:nvGraphicFramePr>
          <p:cNvPr id="11" name="Table 10"/>
          <p:cNvGraphicFramePr>
            <a:graphicFrameLocks noGrp="1"/>
          </p:cNvGraphicFramePr>
          <p:nvPr>
            <p:extLst/>
          </p:nvPr>
        </p:nvGraphicFramePr>
        <p:xfrm>
          <a:off x="6768941" y="164730"/>
          <a:ext cx="2605964" cy="741680"/>
        </p:xfrm>
        <a:graphic>
          <a:graphicData uri="http://schemas.openxmlformats.org/drawingml/2006/table">
            <a:tbl>
              <a:tblPr firstRow="1" bandRow="1">
                <a:tableStyleId>{F5AB1C69-6EDB-4FF4-983F-18BD219EF322}</a:tableStyleId>
              </a:tblPr>
              <a:tblGrid>
                <a:gridCol w="2605964">
                  <a:extLst>
                    <a:ext uri="{9D8B030D-6E8A-4147-A177-3AD203B41FA5}">
                      <a16:colId xmlns="" xmlns:a16="http://schemas.microsoft.com/office/drawing/2014/main" val="20000"/>
                    </a:ext>
                  </a:extLst>
                </a:gridCol>
              </a:tblGrid>
              <a:tr h="370840">
                <a:tc>
                  <a:txBody>
                    <a:bodyPr/>
                    <a:lstStyle/>
                    <a:p>
                      <a:r>
                        <a:rPr lang="en-AU" dirty="0"/>
                        <a:t>Vocabulary</a:t>
                      </a:r>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Nuclei: plural of nucleus</a:t>
                      </a:r>
                    </a:p>
                  </a:txBody>
                  <a:tcPr>
                    <a:solidFill>
                      <a:schemeClr val="bg1">
                        <a:lumMod val="95000"/>
                      </a:schemeClr>
                    </a:solidFill>
                  </a:tcPr>
                </a:tc>
                <a:extLst>
                  <a:ext uri="{0D108BD9-81ED-4DB2-BD59-A6C34878D82A}">
                    <a16:rowId xmlns="" xmlns:a16="http://schemas.microsoft.com/office/drawing/2014/main" val="10001"/>
                  </a:ext>
                </a:extLst>
              </a:tr>
            </a:tbl>
          </a:graphicData>
        </a:graphic>
      </p:graphicFrame>
      <p:pic>
        <p:nvPicPr>
          <p:cNvPr id="3" name="Picture 2"/>
          <p:cNvPicPr>
            <a:picLocks noChangeAspect="1"/>
          </p:cNvPicPr>
          <p:nvPr/>
        </p:nvPicPr>
        <p:blipFill rotWithShape="1">
          <a:blip r:embed="rId3"/>
          <a:srcRect r="53026"/>
          <a:stretch/>
        </p:blipFill>
        <p:spPr>
          <a:xfrm>
            <a:off x="7846359" y="2869973"/>
            <a:ext cx="4092725" cy="3719940"/>
          </a:xfrm>
          <a:prstGeom prst="rect">
            <a:avLst/>
          </a:prstGeom>
        </p:spPr>
      </p:pic>
      <p:pic>
        <p:nvPicPr>
          <p:cNvPr id="5" name="Picture 4"/>
          <p:cNvPicPr>
            <a:picLocks noChangeAspect="1"/>
          </p:cNvPicPr>
          <p:nvPr/>
        </p:nvPicPr>
        <p:blipFill>
          <a:blip r:embed="rId4"/>
          <a:stretch>
            <a:fillRect/>
          </a:stretch>
        </p:blipFill>
        <p:spPr>
          <a:xfrm>
            <a:off x="2568388" y="4411476"/>
            <a:ext cx="3326465" cy="2219392"/>
          </a:xfrm>
          <a:prstGeom prst="rect">
            <a:avLst/>
          </a:prstGeom>
        </p:spPr>
      </p:pic>
    </p:spTree>
    <p:extLst>
      <p:ext uri="{BB962C8B-B14F-4D97-AF65-F5344CB8AC3E}">
        <p14:creationId xmlns:p14="http://schemas.microsoft.com/office/powerpoint/2010/main" val="27300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523072" cy="3970318"/>
          </a:xfrm>
          <a:prstGeom prst="rect">
            <a:avLst/>
          </a:prstGeom>
          <a:noFill/>
        </p:spPr>
        <p:txBody>
          <a:bodyPr wrap="square" rtlCol="0">
            <a:spAutoFit/>
          </a:bodyPr>
          <a:lstStyle/>
          <a:p>
            <a:r>
              <a:rPr lang="en-AU" sz="2800" b="1" smtClean="0"/>
              <a:t>Nuclear Fusion</a:t>
            </a:r>
            <a:endParaRPr lang="en-AU" sz="2800" b="1" dirty="0" smtClean="0"/>
          </a:p>
          <a:p>
            <a:pPr marL="457200" indent="-457200">
              <a:buFont typeface="Arial" panose="020B0604020202020204" pitchFamily="34" charset="0"/>
              <a:buChar char="•"/>
            </a:pPr>
            <a:r>
              <a:rPr lang="en-AU" sz="2800" smtClean="0"/>
              <a:t>Fusion reactions have been used in hydrogen bombs and nuclear weapons.</a:t>
            </a:r>
          </a:p>
          <a:p>
            <a:pPr marL="457200" indent="-457200">
              <a:buFont typeface="Arial" panose="020B0604020202020204" pitchFamily="34" charset="0"/>
              <a:buChar char="•"/>
            </a:pPr>
            <a:r>
              <a:rPr lang="en-AU" sz="2800" smtClean="0"/>
              <a:t>Even though nuclear fusion reactions release a large amount of energy and no nuclear waste, they are not used to produce electricity.</a:t>
            </a:r>
          </a:p>
          <a:p>
            <a:pPr marL="457200" indent="-457200">
              <a:buFont typeface="Arial" panose="020B0604020202020204" pitchFamily="34" charset="0"/>
              <a:buChar char="•"/>
            </a:pPr>
            <a:r>
              <a:rPr lang="en-AU" sz="2800" smtClean="0"/>
              <a:t>This is because large amounts of heat are released from these reactions and we have not developed the technology to contain the reaction.</a:t>
            </a:r>
            <a:endParaRPr lang="en-AU" sz="2800" dirty="0"/>
          </a:p>
        </p:txBody>
      </p:sp>
      <p:graphicFrame>
        <p:nvGraphicFramePr>
          <p:cNvPr id="11" name="Table 10"/>
          <p:cNvGraphicFramePr>
            <a:graphicFrameLocks noGrp="1"/>
          </p:cNvGraphicFramePr>
          <p:nvPr>
            <p:extLst/>
          </p:nvPr>
        </p:nvGraphicFramePr>
        <p:xfrm>
          <a:off x="6768941" y="164730"/>
          <a:ext cx="2605964" cy="741680"/>
        </p:xfrm>
        <a:graphic>
          <a:graphicData uri="http://schemas.openxmlformats.org/drawingml/2006/table">
            <a:tbl>
              <a:tblPr firstRow="1" bandRow="1">
                <a:tableStyleId>{F5AB1C69-6EDB-4FF4-983F-18BD219EF322}</a:tableStyleId>
              </a:tblPr>
              <a:tblGrid>
                <a:gridCol w="2605964">
                  <a:extLst>
                    <a:ext uri="{9D8B030D-6E8A-4147-A177-3AD203B41FA5}">
                      <a16:colId xmlns="" xmlns:a16="http://schemas.microsoft.com/office/drawing/2014/main" val="20000"/>
                    </a:ext>
                  </a:extLst>
                </a:gridCol>
              </a:tblGrid>
              <a:tr h="370840">
                <a:tc>
                  <a:txBody>
                    <a:bodyPr/>
                    <a:lstStyle/>
                    <a:p>
                      <a:r>
                        <a:rPr lang="en-AU" dirty="0"/>
                        <a:t>Vocabulary</a:t>
                      </a:r>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Nuclei: plural of nucleus</a:t>
                      </a:r>
                    </a:p>
                  </a:txBody>
                  <a:tcPr>
                    <a:solidFill>
                      <a:schemeClr val="bg1">
                        <a:lumMod val="95000"/>
                      </a:schemeClr>
                    </a:solidFill>
                  </a:tcPr>
                </a:tc>
                <a:extLst>
                  <a:ext uri="{0D108BD9-81ED-4DB2-BD59-A6C34878D82A}">
                    <a16:rowId xmlns="" xmlns:a16="http://schemas.microsoft.com/office/drawing/2014/main" val="10001"/>
                  </a:ext>
                </a:extLst>
              </a:tr>
            </a:tbl>
          </a:graphicData>
        </a:graphic>
      </p:graphicFrame>
      <p:pic>
        <p:nvPicPr>
          <p:cNvPr id="5" name="Picture 4"/>
          <p:cNvPicPr>
            <a:picLocks noChangeAspect="1"/>
          </p:cNvPicPr>
          <p:nvPr/>
        </p:nvPicPr>
        <p:blipFill>
          <a:blip r:embed="rId3"/>
          <a:stretch>
            <a:fillRect/>
          </a:stretch>
        </p:blipFill>
        <p:spPr>
          <a:xfrm>
            <a:off x="8659684" y="4398029"/>
            <a:ext cx="3326465" cy="2219392"/>
          </a:xfrm>
          <a:prstGeom prst="rect">
            <a:avLst/>
          </a:prstGeom>
        </p:spPr>
      </p:pic>
    </p:spTree>
    <p:extLst>
      <p:ext uri="{BB962C8B-B14F-4D97-AF65-F5344CB8AC3E}">
        <p14:creationId xmlns:p14="http://schemas.microsoft.com/office/powerpoint/2010/main" val="275456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47918"/>
          <a:stretch/>
        </p:blipFill>
        <p:spPr>
          <a:xfrm>
            <a:off x="8004699" y="2680601"/>
            <a:ext cx="3981449" cy="3263900"/>
          </a:xfrm>
          <a:prstGeom prst="rect">
            <a:avLst/>
          </a:prstGeom>
        </p:spPr>
      </p:pic>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3108543"/>
          </a:xfrm>
          <a:prstGeom prst="rect">
            <a:avLst/>
          </a:prstGeom>
          <a:noFill/>
        </p:spPr>
        <p:txBody>
          <a:bodyPr wrap="square" rtlCol="0">
            <a:spAutoFit/>
          </a:bodyPr>
          <a:lstStyle/>
          <a:p>
            <a:r>
              <a:rPr lang="en-AU" sz="2800" b="1" smtClean="0"/>
              <a:t>Nuclear Fission</a:t>
            </a:r>
            <a:endParaRPr lang="en-AU" sz="2800" b="1" dirty="0" smtClean="0"/>
          </a:p>
          <a:p>
            <a:pPr marL="457200" indent="-457200">
              <a:buFont typeface="Arial" panose="020B0604020202020204" pitchFamily="34" charset="0"/>
              <a:buChar char="•"/>
            </a:pPr>
            <a:r>
              <a:rPr lang="en-AU" sz="2800" smtClean="0"/>
              <a:t>During a fission reaction, a large unstable nucleus splits into two smaller ones.</a:t>
            </a:r>
            <a:endParaRPr lang="en-AU" sz="2800"/>
          </a:p>
          <a:p>
            <a:pPr marL="457200" indent="-457200">
              <a:buFont typeface="Arial" panose="020B0604020202020204" pitchFamily="34" charset="0"/>
              <a:buChar char="•"/>
            </a:pPr>
            <a:r>
              <a:rPr lang="en-AU" sz="2800" smtClean="0"/>
              <a:t>A neutron is fired into the nucleus of the atom.</a:t>
            </a:r>
          </a:p>
          <a:p>
            <a:pPr marL="457200" indent="-457200">
              <a:buFont typeface="Arial" panose="020B0604020202020204" pitchFamily="34" charset="0"/>
              <a:buChar char="•"/>
            </a:pPr>
            <a:r>
              <a:rPr lang="en-AU" sz="2800" smtClean="0"/>
              <a:t>This causes the atom to split into two smaller atoms.</a:t>
            </a:r>
          </a:p>
          <a:p>
            <a:pPr marL="457200" indent="-457200">
              <a:buFont typeface="Arial" panose="020B0604020202020204" pitchFamily="34" charset="0"/>
              <a:buChar char="•"/>
            </a:pPr>
            <a:r>
              <a:rPr lang="en-AU" sz="2800" smtClean="0"/>
              <a:t>When </a:t>
            </a:r>
            <a:r>
              <a:rPr lang="en-AU" sz="2800"/>
              <a:t>the </a:t>
            </a:r>
            <a:r>
              <a:rPr lang="en-AU" sz="2800" smtClean="0"/>
              <a:t>atom splits, </a:t>
            </a:r>
            <a:r>
              <a:rPr lang="en-AU" sz="2800"/>
              <a:t>a large amount of energy </a:t>
            </a:r>
            <a:r>
              <a:rPr lang="en-AU" sz="2800" smtClean="0"/>
              <a:t>	           is released, as well as some neutrons.</a:t>
            </a:r>
            <a:endParaRPr lang="en-AU" sz="2800"/>
          </a:p>
        </p:txBody>
      </p:sp>
    </p:spTree>
    <p:extLst>
      <p:ext uri="{BB962C8B-B14F-4D97-AF65-F5344CB8AC3E}">
        <p14:creationId xmlns:p14="http://schemas.microsoft.com/office/powerpoint/2010/main" val="315522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2"/>
            <a:ext cx="5573806" cy="3970318"/>
          </a:xfrm>
          <a:prstGeom prst="rect">
            <a:avLst/>
          </a:prstGeom>
          <a:noFill/>
        </p:spPr>
        <p:txBody>
          <a:bodyPr wrap="square" rtlCol="0">
            <a:spAutoFit/>
          </a:bodyPr>
          <a:lstStyle/>
          <a:p>
            <a:r>
              <a:rPr lang="en-AU" sz="2800" b="1" smtClean="0"/>
              <a:t>Nuclear Fission</a:t>
            </a:r>
            <a:endParaRPr lang="en-AU" sz="2800" b="1" dirty="0" smtClean="0"/>
          </a:p>
          <a:p>
            <a:pPr marL="457200" indent="-457200">
              <a:buFont typeface="Arial" panose="020B0604020202020204" pitchFamily="34" charset="0"/>
              <a:buChar char="•"/>
            </a:pPr>
            <a:r>
              <a:rPr lang="en-AU" sz="2800" smtClean="0"/>
              <a:t>For </a:t>
            </a:r>
            <a:r>
              <a:rPr lang="en-AU" sz="2800"/>
              <a:t>example, when </a:t>
            </a:r>
            <a:r>
              <a:rPr lang="en-AU" sz="2800" smtClean="0"/>
              <a:t>Uranium-235 is hit by a neutron, it becomes Uranium-236, which is unstable.</a:t>
            </a:r>
          </a:p>
          <a:p>
            <a:pPr marL="457200" indent="-457200">
              <a:buFont typeface="Arial" panose="020B0604020202020204" pitchFamily="34" charset="0"/>
              <a:buChar char="•"/>
            </a:pPr>
            <a:r>
              <a:rPr lang="en-AU" sz="2800" smtClean="0"/>
              <a:t>It breaks apart into two smaller nuclei and some neutrons.</a:t>
            </a:r>
          </a:p>
          <a:p>
            <a:pPr marL="457200" indent="-457200">
              <a:buFont typeface="Arial" panose="020B0604020202020204" pitchFamily="34" charset="0"/>
              <a:buChar char="•"/>
            </a:pPr>
            <a:r>
              <a:rPr lang="en-AU" sz="2800" smtClean="0"/>
              <a:t>The neutrons can then collide with another Uranium-235, triggering a chain reaction.</a:t>
            </a:r>
            <a:endParaRPr lang="en-AU" sz="2800"/>
          </a:p>
        </p:txBody>
      </p:sp>
      <p:pic>
        <p:nvPicPr>
          <p:cNvPr id="6" name="Picture 5"/>
          <p:cNvPicPr>
            <a:picLocks noChangeAspect="1"/>
          </p:cNvPicPr>
          <p:nvPr/>
        </p:nvPicPr>
        <p:blipFill>
          <a:blip r:embed="rId3"/>
          <a:stretch>
            <a:fillRect/>
          </a:stretch>
        </p:blipFill>
        <p:spPr>
          <a:xfrm>
            <a:off x="5647765" y="148208"/>
            <a:ext cx="6421399" cy="6591727"/>
          </a:xfrm>
          <a:prstGeom prst="rect">
            <a:avLst/>
          </a:prstGeom>
        </p:spPr>
      </p:pic>
    </p:spTree>
    <p:extLst>
      <p:ext uri="{BB962C8B-B14F-4D97-AF65-F5344CB8AC3E}">
        <p14:creationId xmlns:p14="http://schemas.microsoft.com/office/powerpoint/2010/main" val="19579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0" y="732983"/>
            <a:ext cx="9469256" cy="2246769"/>
          </a:xfrm>
          <a:prstGeom prst="rect">
            <a:avLst/>
          </a:prstGeom>
          <a:noFill/>
        </p:spPr>
        <p:txBody>
          <a:bodyPr wrap="square" rtlCol="0">
            <a:spAutoFit/>
          </a:bodyPr>
          <a:lstStyle/>
          <a:p>
            <a:r>
              <a:rPr lang="en-AU" sz="2800" b="1" smtClean="0"/>
              <a:t>Importance of Uranium Fission</a:t>
            </a:r>
            <a:endParaRPr lang="en-AU" sz="2800" b="1" dirty="0" smtClean="0"/>
          </a:p>
          <a:p>
            <a:pPr marL="457200" indent="-457200">
              <a:buFont typeface="Arial" panose="020B0604020202020204" pitchFamily="34" charset="0"/>
              <a:buChar char="•"/>
            </a:pPr>
            <a:r>
              <a:rPr lang="en-AU" sz="2800" smtClean="0"/>
              <a:t>An uncontrolled chain reaction results in a nuclear explosion, like from an atomic bomb.</a:t>
            </a:r>
          </a:p>
          <a:p>
            <a:pPr marL="457200" indent="-457200">
              <a:buFont typeface="Arial" panose="020B0604020202020204" pitchFamily="34" charset="0"/>
              <a:buChar char="•"/>
            </a:pPr>
            <a:r>
              <a:rPr lang="en-AU" sz="2800" smtClean="0"/>
              <a:t>A controlled chain reaction can be used to produce electricity, in a nuclear reactor.</a:t>
            </a:r>
            <a:endParaRPr lang="en-AU" sz="2800" dirty="0"/>
          </a:p>
        </p:txBody>
      </p:sp>
      <p:pic>
        <p:nvPicPr>
          <p:cNvPr id="7" name="Picture 6"/>
          <p:cNvPicPr>
            <a:picLocks noChangeAspect="1"/>
          </p:cNvPicPr>
          <p:nvPr/>
        </p:nvPicPr>
        <p:blipFill>
          <a:blip r:embed="rId3"/>
          <a:stretch>
            <a:fillRect/>
          </a:stretch>
        </p:blipFill>
        <p:spPr>
          <a:xfrm>
            <a:off x="650044" y="3113856"/>
            <a:ext cx="5259989" cy="3509682"/>
          </a:xfrm>
          <a:prstGeom prst="rect">
            <a:avLst/>
          </a:prstGeom>
        </p:spPr>
      </p:pic>
      <p:pic>
        <p:nvPicPr>
          <p:cNvPr id="5" name="Picture 4"/>
          <p:cNvPicPr>
            <a:picLocks noChangeAspect="1"/>
          </p:cNvPicPr>
          <p:nvPr/>
        </p:nvPicPr>
        <p:blipFill>
          <a:blip r:embed="rId4"/>
          <a:stretch>
            <a:fillRect/>
          </a:stretch>
        </p:blipFill>
        <p:spPr>
          <a:xfrm>
            <a:off x="6113661" y="3113856"/>
            <a:ext cx="5373676" cy="3509682"/>
          </a:xfrm>
          <a:prstGeom prst="rect">
            <a:avLst/>
          </a:prstGeom>
        </p:spPr>
      </p:pic>
    </p:spTree>
    <p:extLst>
      <p:ext uri="{BB962C8B-B14F-4D97-AF65-F5344CB8AC3E}">
        <p14:creationId xmlns:p14="http://schemas.microsoft.com/office/powerpoint/2010/main" val="251782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1" y="732983"/>
            <a:ext cx="9523075" cy="3539430"/>
          </a:xfrm>
          <a:prstGeom prst="rect">
            <a:avLst/>
          </a:prstGeom>
          <a:noFill/>
        </p:spPr>
        <p:txBody>
          <a:bodyPr wrap="square" rtlCol="0">
            <a:spAutoFit/>
          </a:bodyPr>
          <a:lstStyle/>
          <a:p>
            <a:r>
              <a:rPr lang="en-AU" sz="2800" b="1" smtClean="0"/>
              <a:t>Atomic Bombs</a:t>
            </a:r>
          </a:p>
          <a:p>
            <a:pPr marL="457200" indent="-457200">
              <a:buFont typeface="Arial" panose="020B0604020202020204" pitchFamily="34" charset="0"/>
              <a:buChar char="•"/>
            </a:pPr>
            <a:r>
              <a:rPr lang="en-AU" sz="2800" smtClean="0"/>
              <a:t>In World War II, two nuclear fission 			   bombs were dropped by US solidiers 			           in Japan.</a:t>
            </a:r>
          </a:p>
          <a:p>
            <a:pPr marL="457200" indent="-457200">
              <a:buFont typeface="Arial" panose="020B0604020202020204" pitchFamily="34" charset="0"/>
              <a:buChar char="•"/>
            </a:pPr>
            <a:r>
              <a:rPr lang="en-AU" sz="2800" smtClean="0"/>
              <a:t>The first bomb was dropped on Hiroshima on August 6, 1945.  It weighed 15 kilotons and was nicknamed “Little Boy”.</a:t>
            </a:r>
          </a:p>
          <a:p>
            <a:pPr marL="457200" indent="-457200">
              <a:buFont typeface="Arial" panose="020B0604020202020204" pitchFamily="34" charset="0"/>
              <a:buChar char="•"/>
            </a:pPr>
            <a:r>
              <a:rPr lang="en-AU" sz="2800" smtClean="0"/>
              <a:t>The second bomb was dropped on Nagasaki three days later.  It weighed 22 kilotons and was nicknamed “Fat Man”.</a:t>
            </a:r>
            <a:endParaRPr lang="en-AU" sz="2800" dirty="0"/>
          </a:p>
        </p:txBody>
      </p:sp>
      <p:graphicFrame>
        <p:nvGraphicFramePr>
          <p:cNvPr id="8" name="Table 7"/>
          <p:cNvGraphicFramePr>
            <a:graphicFrameLocks noGrp="1"/>
          </p:cNvGraphicFramePr>
          <p:nvPr>
            <p:extLst/>
          </p:nvPr>
        </p:nvGraphicFramePr>
        <p:xfrm>
          <a:off x="6360459" y="165765"/>
          <a:ext cx="3068233" cy="1833880"/>
        </p:xfrm>
        <a:graphic>
          <a:graphicData uri="http://schemas.openxmlformats.org/drawingml/2006/table">
            <a:tbl>
              <a:tblPr firstRow="1" bandRow="1">
                <a:tableStyleId>{F5AB1C69-6EDB-4FF4-983F-18BD219EF322}</a:tableStyleId>
              </a:tblPr>
              <a:tblGrid>
                <a:gridCol w="3068233">
                  <a:extLst>
                    <a:ext uri="{9D8B030D-6E8A-4147-A177-3AD203B41FA5}">
                      <a16:colId xmlns="" xmlns:a16="http://schemas.microsoft.com/office/drawing/2014/main" val="20000"/>
                    </a:ext>
                  </a:extLst>
                </a:gridCol>
              </a:tblGrid>
              <a:tr h="370840">
                <a:tc>
                  <a:txBody>
                    <a:bodyPr/>
                    <a:lstStyle/>
                    <a:p>
                      <a:r>
                        <a:rPr lang="en-AU" smtClean="0"/>
                        <a:t>Unit of Measurement</a:t>
                      </a:r>
                      <a:endParaRPr lang="en-AU"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smtClean="0"/>
                        <a:t>The size of nuclear bombs are measured by comparing their explosive power in terms of kilotons of TNT (a chemical explosive)</a:t>
                      </a:r>
                      <a:endParaRPr lang="en-AU" baseline="0" dirty="0" smtClean="0"/>
                    </a:p>
                  </a:txBody>
                  <a:tcPr>
                    <a:solidFill>
                      <a:schemeClr val="bg1">
                        <a:lumMod val="95000"/>
                      </a:schemeClr>
                    </a:solidFill>
                  </a:tcPr>
                </a:tc>
                <a:extLst>
                  <a:ext uri="{0D108BD9-81ED-4DB2-BD59-A6C34878D82A}">
                    <a16:rowId xmlns="" xmlns:a16="http://schemas.microsoft.com/office/drawing/2014/main" val="10001"/>
                  </a:ext>
                </a:extLst>
              </a:tr>
            </a:tbl>
          </a:graphicData>
        </a:graphic>
      </p:graphicFrame>
      <p:pic>
        <p:nvPicPr>
          <p:cNvPr id="3" name="Picture 2"/>
          <p:cNvPicPr>
            <a:picLocks noChangeAspect="1"/>
          </p:cNvPicPr>
          <p:nvPr/>
        </p:nvPicPr>
        <p:blipFill>
          <a:blip r:embed="rId3"/>
          <a:stretch>
            <a:fillRect/>
          </a:stretch>
        </p:blipFill>
        <p:spPr>
          <a:xfrm>
            <a:off x="8499296" y="3864069"/>
            <a:ext cx="3692704" cy="2993931"/>
          </a:xfrm>
          <a:prstGeom prst="rect">
            <a:avLst/>
          </a:prstGeom>
        </p:spPr>
      </p:pic>
    </p:spTree>
    <p:extLst>
      <p:ext uri="{BB962C8B-B14F-4D97-AF65-F5344CB8AC3E}">
        <p14:creationId xmlns:p14="http://schemas.microsoft.com/office/powerpoint/2010/main" val="36178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0" y="732982"/>
            <a:ext cx="10515600" cy="12101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latin typeface="+mn-lt"/>
                <a:sym typeface="Wingdings" panose="05000000000000000000" pitchFamily="2" charset="2"/>
              </a:rPr>
              <a:t>Collect a worksheet from your teacher and use the information on the next few slides to describe the impacts of an atomic bomb the same size as “Little Boy”, if it was dropped on Perth.</a:t>
            </a:r>
            <a:endParaRPr lang="en-AU" sz="2800" dirty="0">
              <a:latin typeface="+mn-lt"/>
              <a:sym typeface="Wingdings" panose="05000000000000000000" pitchFamily="2" charset="2"/>
            </a:endParaRPr>
          </a:p>
        </p:txBody>
      </p:sp>
      <p:sp>
        <p:nvSpPr>
          <p:cNvPr id="15" name="Title 1"/>
          <p:cNvSpPr txBox="1">
            <a:spLocks/>
          </p:cNvSpPr>
          <p:nvPr/>
        </p:nvSpPr>
        <p:spPr>
          <a:xfrm>
            <a:off x="0" y="2257128"/>
            <a:ext cx="12008224" cy="43319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b="1" u="sng" smtClean="0">
                <a:latin typeface="+mn-lt"/>
                <a:sym typeface="Wingdings" panose="05000000000000000000" pitchFamily="2" charset="2"/>
              </a:rPr>
              <a:t>Blast Effects</a:t>
            </a:r>
            <a:endParaRPr lang="en-AU" sz="2800" b="1" u="sng" dirty="0" smtClean="0">
              <a:latin typeface="+mn-lt"/>
              <a:sym typeface="Wingdings" panose="05000000000000000000" pitchFamily="2" charset="2"/>
            </a:endParaRPr>
          </a:p>
          <a:p>
            <a:pPr>
              <a:spcAft>
                <a:spcPts val="1200"/>
              </a:spcAft>
            </a:pPr>
            <a:r>
              <a:rPr lang="en-AU" sz="2800" b="1" smtClean="0">
                <a:latin typeface="+mn-lt"/>
                <a:sym typeface="Wingdings" panose="05000000000000000000" pitchFamily="2" charset="2"/>
              </a:rPr>
              <a:t>Fireball</a:t>
            </a:r>
            <a:r>
              <a:rPr lang="en-AU" sz="2800" smtClean="0">
                <a:latin typeface="+mn-lt"/>
                <a:sym typeface="Wingdings" panose="05000000000000000000" pitchFamily="2" charset="2"/>
              </a:rPr>
              <a:t>:  Flames incinerate most buildings, objects, and people.</a:t>
            </a:r>
          </a:p>
          <a:p>
            <a:pPr>
              <a:spcAft>
                <a:spcPts val="1200"/>
              </a:spcAft>
            </a:pPr>
            <a:r>
              <a:rPr lang="en-AU" sz="2800" b="1" smtClean="0">
                <a:latin typeface="+mn-lt"/>
                <a:sym typeface="Wingdings" panose="05000000000000000000" pitchFamily="2" charset="2"/>
              </a:rPr>
              <a:t>Radiation</a:t>
            </a:r>
            <a:r>
              <a:rPr lang="en-AU" sz="2800" smtClean="0">
                <a:latin typeface="+mn-lt"/>
                <a:sym typeface="Wingdings" panose="05000000000000000000" pitchFamily="2" charset="2"/>
              </a:rPr>
              <a:t>:  Gamma and other radiation are so intense that 50% or more people will die with in several hours to several weeks.</a:t>
            </a:r>
          </a:p>
          <a:p>
            <a:pPr>
              <a:spcAft>
                <a:spcPts val="1200"/>
              </a:spcAft>
            </a:pPr>
            <a:r>
              <a:rPr lang="en-AU" sz="2800" b="1" smtClean="0">
                <a:latin typeface="+mn-lt"/>
                <a:sym typeface="Wingdings" panose="05000000000000000000" pitchFamily="2" charset="2"/>
              </a:rPr>
              <a:t>Air blast</a:t>
            </a:r>
            <a:r>
              <a:rPr lang="en-AU" sz="2800" smtClean="0">
                <a:latin typeface="+mn-lt"/>
                <a:sym typeface="Wingdings" panose="05000000000000000000" pitchFamily="2" charset="2"/>
              </a:rPr>
              <a:t>:  A shock wave which is powerful enough to collapse buildings, rupture eardrums, cause other injuries, and fatalities.</a:t>
            </a:r>
          </a:p>
          <a:p>
            <a:pPr>
              <a:spcAft>
                <a:spcPts val="1200"/>
              </a:spcAft>
            </a:pPr>
            <a:r>
              <a:rPr lang="en-AU" sz="2800" b="1" smtClean="0">
                <a:latin typeface="+mn-lt"/>
                <a:sym typeface="Wingdings" panose="05000000000000000000" pitchFamily="2" charset="2"/>
              </a:rPr>
              <a:t>Thermal radiation</a:t>
            </a:r>
            <a:r>
              <a:rPr lang="en-AU" sz="2800" smtClean="0">
                <a:latin typeface="+mn-lt"/>
                <a:sym typeface="Wingdings" panose="05000000000000000000" pitchFamily="2" charset="2"/>
              </a:rPr>
              <a:t>:  Thermal and UV radiation causes 3</a:t>
            </a:r>
            <a:r>
              <a:rPr lang="en-AU" sz="2800" baseline="30000" smtClean="0">
                <a:latin typeface="+mn-lt"/>
                <a:sym typeface="Wingdings" panose="05000000000000000000" pitchFamily="2" charset="2"/>
              </a:rPr>
              <a:t>rd</a:t>
            </a:r>
            <a:r>
              <a:rPr lang="en-AU" sz="2800" smtClean="0">
                <a:latin typeface="+mn-lt"/>
                <a:sym typeface="Wingdings" panose="05000000000000000000" pitchFamily="2" charset="2"/>
              </a:rPr>
              <a:t> degree burns, which are often painless because they destroy nerves.</a:t>
            </a:r>
            <a:endParaRPr lang="en-AU" sz="2800" dirty="0">
              <a:latin typeface="+mn-lt"/>
              <a:sym typeface="Wingdings" panose="05000000000000000000" pitchFamily="2" charset="2"/>
            </a:endParaRPr>
          </a:p>
        </p:txBody>
      </p:sp>
    </p:spTree>
    <p:extLst>
      <p:ext uri="{BB962C8B-B14F-4D97-AF65-F5344CB8AC3E}">
        <p14:creationId xmlns:p14="http://schemas.microsoft.com/office/powerpoint/2010/main" val="13337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902657" y="440595"/>
            <a:ext cx="6944436" cy="6115829"/>
          </a:xfrm>
          <a:prstGeom prst="rect">
            <a:avLst/>
          </a:prstGeom>
          <a:noFill/>
        </p:spPr>
      </p:pic>
      <p:sp>
        <p:nvSpPr>
          <p:cNvPr id="10" name="Title 1"/>
          <p:cNvSpPr txBox="1">
            <a:spLocks/>
          </p:cNvSpPr>
          <p:nvPr/>
        </p:nvSpPr>
        <p:spPr>
          <a:xfrm>
            <a:off x="-2" y="732980"/>
            <a:ext cx="6086423" cy="5823443"/>
          </a:xfrm>
          <a:prstGeom prst="rect">
            <a:avLst/>
          </a:prstGeom>
          <a:solidFill>
            <a:schemeClr val="bg1"/>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latin typeface="+mn-lt"/>
                <a:sym typeface="Wingdings" panose="05000000000000000000" pitchFamily="2" charset="2"/>
              </a:rPr>
              <a:t>Draw the impact zones on your map, colour code them and complete the key. (you can use different colours to the map shown)</a:t>
            </a:r>
          </a:p>
          <a:p>
            <a:pPr>
              <a:spcAft>
                <a:spcPts val="1200"/>
              </a:spcAft>
            </a:pPr>
            <a:endParaRPr lang="en-AU" sz="2800" smtClean="0">
              <a:latin typeface="+mn-lt"/>
              <a:sym typeface="Wingdings" panose="05000000000000000000" pitchFamily="2" charset="2"/>
            </a:endParaRPr>
          </a:p>
          <a:p>
            <a:pPr>
              <a:spcAft>
                <a:spcPts val="1200"/>
              </a:spcAft>
            </a:pPr>
            <a:r>
              <a:rPr lang="en-AU" sz="2800" smtClean="0">
                <a:latin typeface="+mn-lt"/>
                <a:sym typeface="Wingdings" panose="05000000000000000000" pitchFamily="2" charset="2"/>
              </a:rPr>
              <a:t>Yellow: Fireball (0.17 km</a:t>
            </a:r>
            <a:r>
              <a:rPr lang="en-AU" sz="2800" baseline="30000" smtClean="0">
                <a:latin typeface="+mn-lt"/>
                <a:sym typeface="Wingdings" panose="05000000000000000000" pitchFamily="2" charset="2"/>
              </a:rPr>
              <a:t>2</a:t>
            </a:r>
            <a:r>
              <a:rPr lang="en-AU" sz="2800" smtClean="0">
                <a:latin typeface="+mn-lt"/>
                <a:sym typeface="Wingdings" panose="05000000000000000000" pitchFamily="2" charset="2"/>
              </a:rPr>
              <a:t>)</a:t>
            </a:r>
          </a:p>
          <a:p>
            <a:pPr>
              <a:spcAft>
                <a:spcPts val="1200"/>
              </a:spcAft>
            </a:pPr>
            <a:r>
              <a:rPr lang="en-AU" sz="2800" smtClean="0">
                <a:latin typeface="+mn-lt"/>
                <a:sym typeface="Wingdings" panose="05000000000000000000" pitchFamily="2" charset="2"/>
              </a:rPr>
              <a:t>Red: Air Blast - 20 psi pressure (0.9 km</a:t>
            </a:r>
            <a:r>
              <a:rPr lang="en-AU" sz="2800" baseline="30000" smtClean="0">
                <a:latin typeface="+mn-lt"/>
                <a:sym typeface="Wingdings" panose="05000000000000000000" pitchFamily="2" charset="2"/>
              </a:rPr>
              <a:t>2</a:t>
            </a:r>
            <a:r>
              <a:rPr lang="en-AU" sz="2800" smtClean="0">
                <a:latin typeface="+mn-lt"/>
                <a:sym typeface="Wingdings" panose="05000000000000000000" pitchFamily="2" charset="2"/>
              </a:rPr>
              <a:t>)</a:t>
            </a:r>
            <a:endParaRPr lang="en-AU" sz="2800">
              <a:latin typeface="+mn-lt"/>
              <a:sym typeface="Wingdings" panose="05000000000000000000" pitchFamily="2" charset="2"/>
            </a:endParaRPr>
          </a:p>
          <a:p>
            <a:pPr>
              <a:spcAft>
                <a:spcPts val="1200"/>
              </a:spcAft>
            </a:pPr>
            <a:r>
              <a:rPr lang="en-AU" sz="2800" smtClean="0">
                <a:latin typeface="+mn-lt"/>
                <a:sym typeface="Wingdings" panose="05000000000000000000" pitchFamily="2" charset="2"/>
              </a:rPr>
              <a:t>Lilac: </a:t>
            </a:r>
            <a:r>
              <a:rPr lang="en-AU" sz="2800">
                <a:latin typeface="+mn-lt"/>
                <a:sym typeface="Wingdings" panose="05000000000000000000" pitchFamily="2" charset="2"/>
              </a:rPr>
              <a:t>Air Blast </a:t>
            </a:r>
            <a:r>
              <a:rPr lang="en-AU" sz="2800" smtClean="0">
                <a:latin typeface="+mn-lt"/>
                <a:sym typeface="Wingdings" panose="05000000000000000000" pitchFamily="2" charset="2"/>
              </a:rPr>
              <a:t>- 5 </a:t>
            </a:r>
            <a:r>
              <a:rPr lang="en-AU" sz="2800">
                <a:latin typeface="+mn-lt"/>
                <a:sym typeface="Wingdings" panose="05000000000000000000" pitchFamily="2" charset="2"/>
              </a:rPr>
              <a:t>psi pressure </a:t>
            </a:r>
            <a:r>
              <a:rPr lang="en-AU" sz="2800" smtClean="0">
                <a:latin typeface="+mn-lt"/>
                <a:sym typeface="Wingdings" panose="05000000000000000000" pitchFamily="2" charset="2"/>
              </a:rPr>
              <a:t>(4 km</a:t>
            </a:r>
            <a:r>
              <a:rPr lang="en-AU" sz="2800" baseline="30000" smtClean="0">
                <a:latin typeface="+mn-lt"/>
                <a:sym typeface="Wingdings" panose="05000000000000000000" pitchFamily="2" charset="2"/>
              </a:rPr>
              <a:t>2</a:t>
            </a:r>
            <a:r>
              <a:rPr lang="en-AU" sz="2800" smtClean="0">
                <a:latin typeface="+mn-lt"/>
                <a:sym typeface="Wingdings" panose="05000000000000000000" pitchFamily="2" charset="2"/>
              </a:rPr>
              <a:t>)</a:t>
            </a:r>
          </a:p>
          <a:p>
            <a:pPr>
              <a:spcAft>
                <a:spcPts val="1200"/>
              </a:spcAft>
            </a:pPr>
            <a:r>
              <a:rPr lang="en-AU" sz="2800" smtClean="0">
                <a:latin typeface="+mn-lt"/>
                <a:sym typeface="Wingdings" panose="05000000000000000000" pitchFamily="2" charset="2"/>
              </a:rPr>
              <a:t>Green: Radiation (6 km</a:t>
            </a:r>
            <a:r>
              <a:rPr lang="en-AU" sz="2800" baseline="30000" smtClean="0">
                <a:latin typeface="+mn-lt"/>
                <a:sym typeface="Wingdings" panose="05000000000000000000" pitchFamily="2" charset="2"/>
              </a:rPr>
              <a:t>2</a:t>
            </a:r>
            <a:r>
              <a:rPr lang="en-AU" sz="2800" smtClean="0">
                <a:latin typeface="+mn-lt"/>
                <a:sym typeface="Wingdings" panose="05000000000000000000" pitchFamily="2" charset="2"/>
              </a:rPr>
              <a:t>)</a:t>
            </a:r>
          </a:p>
          <a:p>
            <a:pPr>
              <a:spcAft>
                <a:spcPts val="1200"/>
              </a:spcAft>
            </a:pPr>
            <a:r>
              <a:rPr lang="en-AU" sz="2800" smtClean="0">
                <a:latin typeface="+mn-lt"/>
                <a:sym typeface="Wingdings" panose="05000000000000000000" pitchFamily="2" charset="2"/>
              </a:rPr>
              <a:t>Orange: Thermal radiation (9 km</a:t>
            </a:r>
            <a:r>
              <a:rPr lang="en-AU" sz="2800" baseline="30000" smtClean="0">
                <a:latin typeface="+mn-lt"/>
                <a:sym typeface="Wingdings" panose="05000000000000000000" pitchFamily="2" charset="2"/>
              </a:rPr>
              <a:t>2</a:t>
            </a:r>
            <a:r>
              <a:rPr lang="en-AU" sz="2800" smtClean="0">
                <a:latin typeface="+mn-lt"/>
                <a:sym typeface="Wingdings" panose="05000000000000000000" pitchFamily="2" charset="2"/>
              </a:rPr>
              <a:t>)</a:t>
            </a:r>
          </a:p>
          <a:p>
            <a:pPr>
              <a:spcAft>
                <a:spcPts val="1200"/>
              </a:spcAft>
            </a:pPr>
            <a:r>
              <a:rPr lang="en-AU" sz="2800" smtClean="0">
                <a:latin typeface="+mn-lt"/>
                <a:sym typeface="Wingdings" panose="05000000000000000000" pitchFamily="2" charset="2"/>
              </a:rPr>
              <a:t>Grey: </a:t>
            </a:r>
            <a:r>
              <a:rPr lang="en-AU" sz="2800">
                <a:latin typeface="+mn-lt"/>
                <a:sym typeface="Wingdings" panose="05000000000000000000" pitchFamily="2" charset="2"/>
              </a:rPr>
              <a:t>Air Blast - 1</a:t>
            </a:r>
            <a:r>
              <a:rPr lang="en-AU" sz="2800" smtClean="0">
                <a:latin typeface="+mn-lt"/>
                <a:sym typeface="Wingdings" panose="05000000000000000000" pitchFamily="2" charset="2"/>
              </a:rPr>
              <a:t> </a:t>
            </a:r>
            <a:r>
              <a:rPr lang="en-AU" sz="2800">
                <a:latin typeface="+mn-lt"/>
                <a:sym typeface="Wingdings" panose="05000000000000000000" pitchFamily="2" charset="2"/>
              </a:rPr>
              <a:t>psi pressure </a:t>
            </a:r>
            <a:r>
              <a:rPr lang="en-AU" sz="2800" smtClean="0">
                <a:latin typeface="+mn-lt"/>
                <a:sym typeface="Wingdings" panose="05000000000000000000" pitchFamily="2" charset="2"/>
              </a:rPr>
              <a:t>(26 </a:t>
            </a:r>
            <a:r>
              <a:rPr lang="en-AU" sz="2800">
                <a:latin typeface="+mn-lt"/>
                <a:sym typeface="Wingdings" panose="05000000000000000000" pitchFamily="2" charset="2"/>
              </a:rPr>
              <a:t>km</a:t>
            </a:r>
            <a:r>
              <a:rPr lang="en-AU" sz="2800" baseline="30000">
                <a:latin typeface="+mn-lt"/>
                <a:sym typeface="Wingdings" panose="05000000000000000000" pitchFamily="2" charset="2"/>
              </a:rPr>
              <a:t>2</a:t>
            </a:r>
            <a:r>
              <a:rPr lang="en-AU" sz="2800" smtClean="0">
                <a:latin typeface="+mn-lt"/>
                <a:sym typeface="Wingdings" panose="05000000000000000000" pitchFamily="2" charset="2"/>
              </a:rPr>
              <a:t>)</a:t>
            </a:r>
            <a:endParaRPr lang="en-AU" sz="2800">
              <a:latin typeface="+mn-lt"/>
              <a:sym typeface="Wingdings" panose="05000000000000000000" pitchFamily="2" charset="2"/>
            </a:endParaRPr>
          </a:p>
          <a:p>
            <a:pPr>
              <a:spcAft>
                <a:spcPts val="1200"/>
              </a:spcAft>
            </a:pPr>
            <a:endParaRPr lang="en-AU" sz="2800" dirty="0">
              <a:latin typeface="+mn-lt"/>
              <a:sym typeface="Wingdings" panose="05000000000000000000" pitchFamily="2" charset="2"/>
            </a:endParaRPr>
          </a:p>
        </p:txBody>
      </p:sp>
    </p:spTree>
    <p:extLst>
      <p:ext uri="{BB962C8B-B14F-4D97-AF65-F5344CB8AC3E}">
        <p14:creationId xmlns:p14="http://schemas.microsoft.com/office/powerpoint/2010/main" val="361897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1549021" y="20035"/>
            <a:ext cx="10642979" cy="6837965"/>
          </a:xfrm>
          <a:prstGeom prst="rect">
            <a:avLst/>
          </a:prstGeom>
        </p:spPr>
      </p:pic>
      <p:sp>
        <p:nvSpPr>
          <p:cNvPr id="4" name="TextBox 3"/>
          <p:cNvSpPr txBox="1"/>
          <p:nvPr/>
        </p:nvSpPr>
        <p:spPr>
          <a:xfrm>
            <a:off x="0" y="148208"/>
            <a:ext cx="6086422"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2" y="732980"/>
            <a:ext cx="6086423" cy="6125020"/>
          </a:xfrm>
          <a:prstGeom prst="rect">
            <a:avLst/>
          </a:prstGeom>
          <a:solidFill>
            <a:schemeClr val="bg1"/>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smtClean="0">
                <a:latin typeface="+mn-lt"/>
                <a:sym typeface="Wingdings" panose="05000000000000000000" pitchFamily="2" charset="2"/>
              </a:rPr>
              <a:t>Write the description of nuclear fallout on the second page of the worksheet.</a:t>
            </a:r>
          </a:p>
          <a:p>
            <a:pPr>
              <a:spcAft>
                <a:spcPts val="1200"/>
              </a:spcAft>
            </a:pPr>
            <a:endParaRPr lang="en-AU" sz="2800">
              <a:latin typeface="+mn-lt"/>
              <a:sym typeface="Wingdings" panose="05000000000000000000" pitchFamily="2" charset="2"/>
            </a:endParaRPr>
          </a:p>
          <a:p>
            <a:pPr marL="457200" indent="-457200">
              <a:spcAft>
                <a:spcPts val="1200"/>
              </a:spcAft>
              <a:buFont typeface="Arial" panose="020B0604020202020204" pitchFamily="34" charset="0"/>
              <a:buChar char="•"/>
            </a:pPr>
            <a:r>
              <a:rPr lang="en-AU" sz="2800" smtClean="0">
                <a:latin typeface="+mn-lt"/>
                <a:sym typeface="Wingdings" panose="05000000000000000000" pitchFamily="2" charset="2"/>
              </a:rPr>
              <a:t>Nuclear fallout is the residual radioactive material in the air, in the form of dust and ash.</a:t>
            </a:r>
          </a:p>
          <a:p>
            <a:pPr marL="457200" indent="-457200">
              <a:spcAft>
                <a:spcPts val="1200"/>
              </a:spcAft>
              <a:buFont typeface="Arial" panose="020B0604020202020204" pitchFamily="34" charset="0"/>
              <a:buChar char="•"/>
            </a:pPr>
            <a:r>
              <a:rPr lang="en-AU" sz="2800" smtClean="0">
                <a:latin typeface="+mn-lt"/>
                <a:sym typeface="Wingdings" panose="05000000000000000000" pitchFamily="2" charset="2"/>
              </a:rPr>
              <a:t>It got its name because it “falls out” of the sky after the explosion and shockwave have passed.</a:t>
            </a:r>
          </a:p>
          <a:p>
            <a:pPr marL="457200" indent="-457200">
              <a:spcAft>
                <a:spcPts val="1200"/>
              </a:spcAft>
              <a:buFont typeface="Arial" panose="020B0604020202020204" pitchFamily="34" charset="0"/>
              <a:buChar char="•"/>
            </a:pPr>
            <a:r>
              <a:rPr lang="en-AU" sz="2800" smtClean="0">
                <a:latin typeface="+mn-lt"/>
                <a:sym typeface="Wingdings" panose="05000000000000000000" pitchFamily="2" charset="2"/>
              </a:rPr>
              <a:t>Nuclear fallout is measure in rads, which is the absorbed radiation dose.</a:t>
            </a:r>
          </a:p>
          <a:p>
            <a:pPr>
              <a:spcAft>
                <a:spcPts val="1200"/>
              </a:spcAft>
            </a:pPr>
            <a:endParaRPr lang="en-AU" sz="2800" smtClean="0">
              <a:latin typeface="+mn-lt"/>
              <a:sym typeface="Wingdings" panose="05000000000000000000" pitchFamily="2" charset="2"/>
            </a:endParaRPr>
          </a:p>
        </p:txBody>
      </p:sp>
    </p:spTree>
    <p:extLst>
      <p:ext uri="{BB962C8B-B14F-4D97-AF65-F5344CB8AC3E}">
        <p14:creationId xmlns:p14="http://schemas.microsoft.com/office/powerpoint/2010/main" val="412167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6" name="Content Placeholder 2">
            <a:extLst>
              <a:ext uri="{FF2B5EF4-FFF2-40B4-BE49-F238E27FC236}">
                <a16:creationId xmlns:a16="http://schemas.microsoft.com/office/drawing/2014/main" xmlns="" id="{7F92BBE8-C137-474F-972A-B52681EB261E}"/>
              </a:ext>
            </a:extLst>
          </p:cNvPr>
          <p:cNvSpPr>
            <a:spLocks noGrp="1"/>
          </p:cNvSpPr>
          <p:nvPr>
            <p:ph idx="1"/>
          </p:nvPr>
        </p:nvSpPr>
        <p:spPr>
          <a:xfrm>
            <a:off x="0" y="584775"/>
            <a:ext cx="9448800" cy="5710729"/>
          </a:xfrm>
        </p:spPr>
        <p:txBody>
          <a:bodyPr>
            <a:normAutofit/>
          </a:bodyPr>
          <a:lstStyle/>
          <a:p>
            <a:pPr marL="0" indent="0">
              <a:buNone/>
            </a:pPr>
            <a:r>
              <a:rPr lang="en-AU" b="1" dirty="0" smtClean="0"/>
              <a:t>Exothermic Reactions</a:t>
            </a:r>
          </a:p>
          <a:p>
            <a:r>
              <a:rPr lang="en-AU" dirty="0" smtClean="0"/>
              <a:t>Reactions that </a:t>
            </a:r>
            <a:r>
              <a:rPr lang="en-AU" b="1" dirty="0" smtClean="0"/>
              <a:t>release</a:t>
            </a:r>
            <a:r>
              <a:rPr lang="en-AU" dirty="0" smtClean="0"/>
              <a:t> energy are called </a:t>
            </a:r>
            <a:r>
              <a:rPr lang="en-AU" b="1" dirty="0" smtClean="0"/>
              <a:t>exothermic</a:t>
            </a:r>
            <a:r>
              <a:rPr lang="en-AU" dirty="0" smtClean="0"/>
              <a:t> reactions.</a:t>
            </a:r>
          </a:p>
          <a:p>
            <a:r>
              <a:rPr lang="en-AU" dirty="0" smtClean="0"/>
              <a:t>The word exothermic is derived from </a:t>
            </a:r>
          </a:p>
          <a:p>
            <a:pPr lvl="1"/>
            <a:r>
              <a:rPr lang="en-AU" sz="2800" dirty="0" smtClean="0"/>
              <a:t>‘</a:t>
            </a:r>
            <a:r>
              <a:rPr lang="en-AU" sz="2800" dirty="0" err="1" smtClean="0"/>
              <a:t>exo</a:t>
            </a:r>
            <a:r>
              <a:rPr lang="en-AU" sz="2800" dirty="0" smtClean="0"/>
              <a:t>’ meaning external or outside 	and</a:t>
            </a:r>
          </a:p>
          <a:p>
            <a:pPr lvl="1"/>
            <a:r>
              <a:rPr lang="en-AU" sz="2800" dirty="0" smtClean="0"/>
              <a:t>‘thermic’ meaning heat </a:t>
            </a:r>
          </a:p>
          <a:p>
            <a:r>
              <a:rPr lang="en-AU" dirty="0" smtClean="0"/>
              <a:t>The energy released is usually heat energy, but can also be other forms including light and electrical.</a:t>
            </a:r>
          </a:p>
          <a:p>
            <a:endParaRPr lang="en-AU" dirty="0" smtClean="0"/>
          </a:p>
          <a:p>
            <a:r>
              <a:rPr lang="en-AU" dirty="0" smtClean="0"/>
              <a:t>Examples of exothermic reactions are:</a:t>
            </a:r>
          </a:p>
          <a:p>
            <a:pPr lvl="1"/>
            <a:r>
              <a:rPr lang="en-AU" dirty="0" smtClean="0"/>
              <a:t>Lighting a match</a:t>
            </a:r>
          </a:p>
          <a:p>
            <a:pPr lvl="1"/>
            <a:r>
              <a:rPr lang="en-AU" dirty="0" smtClean="0"/>
              <a:t>Hydrochloric acid reacting with magnesium</a:t>
            </a:r>
          </a:p>
          <a:p>
            <a:pPr lvl="1"/>
            <a:r>
              <a:rPr lang="en-AU" dirty="0" smtClean="0"/>
              <a:t>Magnesium reacting with oxygen</a:t>
            </a:r>
          </a:p>
          <a:p>
            <a:pPr marL="0" indent="0">
              <a:buNone/>
            </a:pPr>
            <a:endParaRPr lang="en-AU" b="1" dirty="0"/>
          </a:p>
        </p:txBody>
      </p:sp>
      <p:pic>
        <p:nvPicPr>
          <p:cNvPr id="20" name="Picture 19"/>
          <p:cNvPicPr>
            <a:picLocks noChangeAspect="1"/>
          </p:cNvPicPr>
          <p:nvPr/>
        </p:nvPicPr>
        <p:blipFill>
          <a:blip r:embed="rId2"/>
          <a:stretch>
            <a:fillRect/>
          </a:stretch>
        </p:blipFill>
        <p:spPr>
          <a:xfrm>
            <a:off x="6490570" y="3473603"/>
            <a:ext cx="2599848" cy="1371441"/>
          </a:xfrm>
          <a:prstGeom prst="rect">
            <a:avLst/>
          </a:prstGeom>
        </p:spPr>
      </p:pic>
      <p:pic>
        <p:nvPicPr>
          <p:cNvPr id="2" name="Picture 1"/>
          <p:cNvPicPr>
            <a:picLocks noChangeAspect="1"/>
          </p:cNvPicPr>
          <p:nvPr/>
        </p:nvPicPr>
        <p:blipFill rotWithShape="1">
          <a:blip r:embed="rId3"/>
          <a:srcRect l="23659" t="8454" b="14820"/>
          <a:stretch/>
        </p:blipFill>
        <p:spPr>
          <a:xfrm>
            <a:off x="7643290" y="4845044"/>
            <a:ext cx="1447128" cy="1816221"/>
          </a:xfrm>
          <a:prstGeom prst="rect">
            <a:avLst/>
          </a:prstGeom>
        </p:spPr>
      </p:pic>
      <p:pic>
        <p:nvPicPr>
          <p:cNvPr id="17" name="Picture 16"/>
          <p:cNvPicPr>
            <a:picLocks noChangeAspect="1"/>
          </p:cNvPicPr>
          <p:nvPr/>
        </p:nvPicPr>
        <p:blipFill rotWithShape="1">
          <a:blip r:embed="rId4"/>
          <a:srcRect l="38366" r="15098"/>
          <a:stretch/>
        </p:blipFill>
        <p:spPr>
          <a:xfrm>
            <a:off x="6490570" y="4845044"/>
            <a:ext cx="1267793" cy="1816221"/>
          </a:xfrm>
          <a:prstGeom prst="rect">
            <a:avLst/>
          </a:prstGeom>
        </p:spPr>
      </p:pic>
    </p:spTree>
    <p:extLst>
      <p:ext uri="{BB962C8B-B14F-4D97-AF65-F5344CB8AC3E}">
        <p14:creationId xmlns:p14="http://schemas.microsoft.com/office/powerpoint/2010/main" val="399301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1549021" y="20035"/>
            <a:ext cx="10642979" cy="6837965"/>
          </a:xfrm>
          <a:prstGeom prst="rect">
            <a:avLst/>
          </a:prstGeom>
        </p:spPr>
      </p:pic>
      <p:sp>
        <p:nvSpPr>
          <p:cNvPr id="4" name="TextBox 3"/>
          <p:cNvSpPr txBox="1"/>
          <p:nvPr/>
        </p:nvSpPr>
        <p:spPr>
          <a:xfrm>
            <a:off x="0" y="148208"/>
            <a:ext cx="6086422"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2" y="732980"/>
            <a:ext cx="6086423" cy="6125020"/>
          </a:xfrm>
          <a:prstGeom prst="rect">
            <a:avLst/>
          </a:prstGeom>
          <a:solidFill>
            <a:schemeClr val="bg1"/>
          </a:solid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a:latin typeface="+mn-lt"/>
                <a:sym typeface="Wingdings" panose="05000000000000000000" pitchFamily="2" charset="2"/>
              </a:rPr>
              <a:t>Draw the </a:t>
            </a:r>
            <a:r>
              <a:rPr lang="en-AU" sz="2800" smtClean="0">
                <a:latin typeface="+mn-lt"/>
                <a:sym typeface="Wingdings" panose="05000000000000000000" pitchFamily="2" charset="2"/>
              </a:rPr>
              <a:t>fallout zones </a:t>
            </a:r>
            <a:r>
              <a:rPr lang="en-AU" sz="2800">
                <a:latin typeface="+mn-lt"/>
                <a:sym typeface="Wingdings" panose="05000000000000000000" pitchFamily="2" charset="2"/>
              </a:rPr>
              <a:t>on your map, colour code them and complete the key. (you can use different colours to the map shown)</a:t>
            </a:r>
          </a:p>
          <a:p>
            <a:pPr>
              <a:spcAft>
                <a:spcPts val="1200"/>
              </a:spcAft>
            </a:pPr>
            <a:endParaRPr lang="en-AU" sz="2800">
              <a:latin typeface="+mn-lt"/>
              <a:sym typeface="Wingdings" panose="05000000000000000000" pitchFamily="2" charset="2"/>
            </a:endParaRPr>
          </a:p>
          <a:p>
            <a:pPr>
              <a:spcAft>
                <a:spcPts val="1200"/>
              </a:spcAft>
            </a:pPr>
            <a:r>
              <a:rPr lang="en-AU" sz="2800" smtClean="0">
                <a:latin typeface="+mn-lt"/>
                <a:sym typeface="Wingdings" panose="05000000000000000000" pitchFamily="2" charset="2"/>
              </a:rPr>
              <a:t>Red: 1000 rads per hour (5 km)</a:t>
            </a:r>
          </a:p>
          <a:p>
            <a:pPr>
              <a:spcAft>
                <a:spcPts val="1200"/>
              </a:spcAft>
            </a:pPr>
            <a:r>
              <a:rPr lang="en-AU" sz="2800" smtClean="0">
                <a:latin typeface="+mn-lt"/>
                <a:sym typeface="Wingdings" panose="05000000000000000000" pitchFamily="2" charset="2"/>
              </a:rPr>
              <a:t>Dark orange: 100 rads per hour (32 km)</a:t>
            </a:r>
          </a:p>
          <a:p>
            <a:pPr>
              <a:spcAft>
                <a:spcPts val="1200"/>
              </a:spcAft>
            </a:pPr>
            <a:r>
              <a:rPr lang="en-AU" sz="2800" smtClean="0">
                <a:latin typeface="+mn-lt"/>
                <a:sym typeface="Wingdings" panose="05000000000000000000" pitchFamily="2" charset="2"/>
              </a:rPr>
              <a:t>Light orange: 10 rads per hour (72 km)</a:t>
            </a:r>
          </a:p>
          <a:p>
            <a:pPr>
              <a:spcAft>
                <a:spcPts val="1200"/>
              </a:spcAft>
            </a:pPr>
            <a:r>
              <a:rPr lang="en-AU" sz="2800" smtClean="0">
                <a:latin typeface="+mn-lt"/>
                <a:sym typeface="Wingdings" panose="05000000000000000000" pitchFamily="2" charset="2"/>
              </a:rPr>
              <a:t>Yellow: 1 rad per hour (112 km)</a:t>
            </a:r>
          </a:p>
        </p:txBody>
      </p:sp>
    </p:spTree>
    <p:extLst>
      <p:ext uri="{BB962C8B-B14F-4D97-AF65-F5344CB8AC3E}">
        <p14:creationId xmlns:p14="http://schemas.microsoft.com/office/powerpoint/2010/main" val="111086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6" name="Content Placeholder 2">
            <a:extLst>
              <a:ext uri="{FF2B5EF4-FFF2-40B4-BE49-F238E27FC236}">
                <a16:creationId xmlns:a16="http://schemas.microsoft.com/office/drawing/2014/main" xmlns="" id="{7F92BBE8-C137-474F-972A-B52681EB261E}"/>
              </a:ext>
            </a:extLst>
          </p:cNvPr>
          <p:cNvSpPr>
            <a:spLocks noGrp="1"/>
          </p:cNvSpPr>
          <p:nvPr>
            <p:ph idx="1"/>
          </p:nvPr>
        </p:nvSpPr>
        <p:spPr>
          <a:xfrm>
            <a:off x="0" y="584775"/>
            <a:ext cx="9448800" cy="2984155"/>
          </a:xfrm>
        </p:spPr>
        <p:txBody>
          <a:bodyPr>
            <a:normAutofit/>
          </a:bodyPr>
          <a:lstStyle/>
          <a:p>
            <a:pPr marL="0" indent="0">
              <a:buNone/>
            </a:pPr>
            <a:r>
              <a:rPr lang="en-AU" b="1" dirty="0" smtClean="0"/>
              <a:t>Exothermic Reactions</a:t>
            </a:r>
          </a:p>
          <a:p>
            <a:r>
              <a:rPr lang="en-AU" dirty="0" smtClean="0"/>
              <a:t>Reactions that </a:t>
            </a:r>
            <a:r>
              <a:rPr lang="en-AU" b="1" dirty="0" smtClean="0"/>
              <a:t>release</a:t>
            </a:r>
            <a:r>
              <a:rPr lang="en-AU" dirty="0" smtClean="0"/>
              <a:t> energy are called </a:t>
            </a:r>
            <a:r>
              <a:rPr lang="en-AU" b="1" dirty="0" smtClean="0"/>
              <a:t>exothermic</a:t>
            </a:r>
            <a:r>
              <a:rPr lang="en-AU" dirty="0" smtClean="0"/>
              <a:t> reactions.</a:t>
            </a:r>
          </a:p>
          <a:p>
            <a:r>
              <a:rPr lang="en-AU" dirty="0"/>
              <a:t>The energy produced by breaking bonds in the reactants is </a:t>
            </a:r>
            <a:r>
              <a:rPr lang="en-AU" dirty="0" smtClean="0"/>
              <a:t>more than what is needed to </a:t>
            </a:r>
            <a:r>
              <a:rPr lang="en-AU" dirty="0"/>
              <a:t>form the products</a:t>
            </a:r>
            <a:r>
              <a:rPr lang="en-AU" dirty="0" smtClean="0"/>
              <a:t>.</a:t>
            </a:r>
          </a:p>
          <a:p>
            <a:r>
              <a:rPr lang="en-AU" dirty="0" smtClean="0"/>
              <a:t>This means there is unused energy, which we observe as heat and/or light.</a:t>
            </a:r>
            <a:endParaRPr lang="en-AU" dirty="0"/>
          </a:p>
        </p:txBody>
      </p:sp>
      <p:pic>
        <p:nvPicPr>
          <p:cNvPr id="11" name="Picture 10" descr="Image result for exothermic reaction"/>
          <p:cNvPicPr/>
          <p:nvPr/>
        </p:nvPicPr>
        <p:blipFill>
          <a:blip r:embed="rId2">
            <a:extLst>
              <a:ext uri="{28A0092B-C50C-407E-A947-70E740481C1C}">
                <a14:useLocalDpi xmlns:a14="http://schemas.microsoft.com/office/drawing/2010/main" val="0"/>
              </a:ext>
            </a:extLst>
          </a:blip>
          <a:srcRect/>
          <a:stretch>
            <a:fillRect/>
          </a:stretch>
        </p:blipFill>
        <p:spPr bwMode="auto">
          <a:xfrm>
            <a:off x="2686511" y="2952750"/>
            <a:ext cx="4762500" cy="3905250"/>
          </a:xfrm>
          <a:prstGeom prst="rect">
            <a:avLst/>
          </a:prstGeom>
          <a:noFill/>
          <a:ln>
            <a:noFill/>
          </a:ln>
        </p:spPr>
      </p:pic>
    </p:spTree>
    <p:extLst>
      <p:ext uri="{BB962C8B-B14F-4D97-AF65-F5344CB8AC3E}">
        <p14:creationId xmlns:p14="http://schemas.microsoft.com/office/powerpoint/2010/main" val="34319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6" name="Content Placeholder 2">
            <a:extLst>
              <a:ext uri="{FF2B5EF4-FFF2-40B4-BE49-F238E27FC236}">
                <a16:creationId xmlns:a16="http://schemas.microsoft.com/office/drawing/2014/main" xmlns="" id="{7F92BBE8-C137-474F-972A-B52681EB261E}"/>
              </a:ext>
            </a:extLst>
          </p:cNvPr>
          <p:cNvSpPr>
            <a:spLocks noGrp="1"/>
          </p:cNvSpPr>
          <p:nvPr>
            <p:ph idx="1"/>
          </p:nvPr>
        </p:nvSpPr>
        <p:spPr>
          <a:xfrm>
            <a:off x="0" y="584775"/>
            <a:ext cx="9631680" cy="5874748"/>
          </a:xfrm>
        </p:spPr>
        <p:txBody>
          <a:bodyPr>
            <a:normAutofit/>
          </a:bodyPr>
          <a:lstStyle/>
          <a:p>
            <a:pPr marL="0" indent="0">
              <a:buNone/>
            </a:pPr>
            <a:r>
              <a:rPr lang="en-AU" b="1" dirty="0" smtClean="0"/>
              <a:t>Endothermic Reactions</a:t>
            </a:r>
          </a:p>
          <a:p>
            <a:r>
              <a:rPr lang="en-AU" dirty="0" smtClean="0"/>
              <a:t>Reactions that </a:t>
            </a:r>
            <a:r>
              <a:rPr lang="en-AU" b="1" dirty="0" smtClean="0"/>
              <a:t>absorb </a:t>
            </a:r>
            <a:r>
              <a:rPr lang="en-AU" dirty="0" smtClean="0"/>
              <a:t>energy are called </a:t>
            </a:r>
            <a:r>
              <a:rPr lang="en-AU" b="1" dirty="0" smtClean="0"/>
              <a:t>endothermic</a:t>
            </a:r>
            <a:r>
              <a:rPr lang="en-AU" dirty="0" smtClean="0"/>
              <a:t> reactions.</a:t>
            </a:r>
          </a:p>
          <a:p>
            <a:r>
              <a:rPr lang="en-AU" dirty="0" smtClean="0"/>
              <a:t>The </a:t>
            </a:r>
            <a:r>
              <a:rPr lang="en-AU" smtClean="0"/>
              <a:t>word endothermic </a:t>
            </a:r>
            <a:r>
              <a:rPr lang="en-AU" dirty="0" smtClean="0"/>
              <a:t>is derived from </a:t>
            </a:r>
          </a:p>
          <a:p>
            <a:pPr lvl="1"/>
            <a:r>
              <a:rPr lang="en-AU" sz="2800" dirty="0" smtClean="0"/>
              <a:t>‘endo’ meaning internal or within	and</a:t>
            </a:r>
          </a:p>
          <a:p>
            <a:pPr lvl="1"/>
            <a:r>
              <a:rPr lang="en-AU" sz="2800" dirty="0" smtClean="0"/>
              <a:t>‘thermic’ meaning heat </a:t>
            </a:r>
          </a:p>
          <a:p>
            <a:r>
              <a:rPr lang="en-AU" dirty="0" smtClean="0"/>
              <a:t>Endothermic reactions absorb heat from the surroundings and so feel cold, or need continuous heating.</a:t>
            </a:r>
          </a:p>
          <a:p>
            <a:endParaRPr lang="en-AU" dirty="0" smtClean="0"/>
          </a:p>
          <a:p>
            <a:r>
              <a:rPr lang="en-AU" dirty="0" smtClean="0"/>
              <a:t>Examples of endothermic reactions are:</a:t>
            </a:r>
          </a:p>
          <a:p>
            <a:pPr lvl="1"/>
            <a:r>
              <a:rPr lang="en-AU" dirty="0" smtClean="0"/>
              <a:t>In photosynthesis, plants 					      absorb light to make food</a:t>
            </a:r>
          </a:p>
          <a:p>
            <a:pPr lvl="1"/>
            <a:r>
              <a:rPr lang="en-AU" dirty="0" smtClean="0"/>
              <a:t>Instant cold packs</a:t>
            </a:r>
          </a:p>
          <a:p>
            <a:pPr lvl="1"/>
            <a:r>
              <a:rPr lang="en-AU" dirty="0"/>
              <a:t>Baking a </a:t>
            </a:r>
            <a:r>
              <a:rPr lang="en-AU" dirty="0" smtClean="0"/>
              <a:t>cake</a:t>
            </a:r>
          </a:p>
          <a:p>
            <a:pPr marL="0" indent="0">
              <a:buNone/>
            </a:pPr>
            <a:endParaRPr lang="en-AU" b="1" dirty="0"/>
          </a:p>
        </p:txBody>
      </p:sp>
      <p:pic>
        <p:nvPicPr>
          <p:cNvPr id="11" name="Picture 10"/>
          <p:cNvPicPr>
            <a:picLocks noChangeAspect="1"/>
          </p:cNvPicPr>
          <p:nvPr/>
        </p:nvPicPr>
        <p:blipFill>
          <a:blip r:embed="rId2"/>
          <a:stretch>
            <a:fillRect/>
          </a:stretch>
        </p:blipFill>
        <p:spPr>
          <a:xfrm>
            <a:off x="9514800" y="4941906"/>
            <a:ext cx="2599848" cy="1724311"/>
          </a:xfrm>
          <a:prstGeom prst="rect">
            <a:avLst/>
          </a:prstGeom>
        </p:spPr>
      </p:pic>
      <p:pic>
        <p:nvPicPr>
          <p:cNvPr id="14" name="Picture 13"/>
          <p:cNvPicPr>
            <a:picLocks noChangeAspect="1"/>
          </p:cNvPicPr>
          <p:nvPr/>
        </p:nvPicPr>
        <p:blipFill rotWithShape="1">
          <a:blip r:embed="rId3"/>
          <a:srcRect l="11975" t="5051" r="11436" b="4929"/>
          <a:stretch/>
        </p:blipFill>
        <p:spPr>
          <a:xfrm>
            <a:off x="7204944" y="3951316"/>
            <a:ext cx="2309855" cy="27149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593" y="4941906"/>
            <a:ext cx="2808350" cy="1685010"/>
          </a:xfrm>
          <a:prstGeom prst="rect">
            <a:avLst/>
          </a:prstGeom>
        </p:spPr>
      </p:pic>
    </p:spTree>
    <p:extLst>
      <p:ext uri="{BB962C8B-B14F-4D97-AF65-F5344CB8AC3E}">
        <p14:creationId xmlns:p14="http://schemas.microsoft.com/office/powerpoint/2010/main" val="144169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6" name="Content Placeholder 2">
            <a:extLst>
              <a:ext uri="{FF2B5EF4-FFF2-40B4-BE49-F238E27FC236}">
                <a16:creationId xmlns:a16="http://schemas.microsoft.com/office/drawing/2014/main" xmlns="" id="{7F92BBE8-C137-474F-972A-B52681EB261E}"/>
              </a:ext>
            </a:extLst>
          </p:cNvPr>
          <p:cNvSpPr>
            <a:spLocks noGrp="1"/>
          </p:cNvSpPr>
          <p:nvPr>
            <p:ph idx="1"/>
          </p:nvPr>
        </p:nvSpPr>
        <p:spPr>
          <a:xfrm>
            <a:off x="0" y="584776"/>
            <a:ext cx="9631680" cy="3045116"/>
          </a:xfrm>
        </p:spPr>
        <p:txBody>
          <a:bodyPr>
            <a:normAutofit/>
          </a:bodyPr>
          <a:lstStyle/>
          <a:p>
            <a:pPr marL="0" indent="0">
              <a:buNone/>
            </a:pPr>
            <a:r>
              <a:rPr lang="en-AU" b="1" dirty="0" smtClean="0"/>
              <a:t>Endothermic Reactions</a:t>
            </a:r>
          </a:p>
          <a:p>
            <a:r>
              <a:rPr lang="en-AU" dirty="0" smtClean="0"/>
              <a:t>Reactions that </a:t>
            </a:r>
            <a:r>
              <a:rPr lang="en-AU" b="1" dirty="0" smtClean="0"/>
              <a:t>absorb </a:t>
            </a:r>
            <a:r>
              <a:rPr lang="en-AU" dirty="0" smtClean="0"/>
              <a:t>energy are called </a:t>
            </a:r>
            <a:r>
              <a:rPr lang="en-AU" b="1" dirty="0" smtClean="0"/>
              <a:t>endothermic</a:t>
            </a:r>
            <a:r>
              <a:rPr lang="en-AU" dirty="0" smtClean="0"/>
              <a:t> reactions.</a:t>
            </a:r>
          </a:p>
          <a:p>
            <a:r>
              <a:rPr lang="en-AU" dirty="0" smtClean="0"/>
              <a:t>The energy produced by breaking bonds in the reactants is not enough to form the products.</a:t>
            </a:r>
          </a:p>
          <a:p>
            <a:r>
              <a:rPr lang="en-AU" dirty="0" smtClean="0"/>
              <a:t>Extra energy is taken from the surroundings to make the products.</a:t>
            </a:r>
          </a:p>
        </p:txBody>
      </p:sp>
      <p:pic>
        <p:nvPicPr>
          <p:cNvPr id="10" name="Picture 9" descr="Change in energy of an endothermic reaction"/>
          <p:cNvPicPr/>
          <p:nvPr/>
        </p:nvPicPr>
        <p:blipFill>
          <a:blip r:embed="rId2">
            <a:extLst>
              <a:ext uri="{28A0092B-C50C-407E-A947-70E740481C1C}">
                <a14:useLocalDpi xmlns:a14="http://schemas.microsoft.com/office/drawing/2010/main" val="0"/>
              </a:ext>
            </a:extLst>
          </a:blip>
          <a:srcRect/>
          <a:stretch>
            <a:fillRect/>
          </a:stretch>
        </p:blipFill>
        <p:spPr bwMode="auto">
          <a:xfrm>
            <a:off x="2833600" y="3038475"/>
            <a:ext cx="4762500" cy="3819525"/>
          </a:xfrm>
          <a:prstGeom prst="rect">
            <a:avLst/>
          </a:prstGeom>
          <a:noFill/>
          <a:ln>
            <a:noFill/>
          </a:ln>
        </p:spPr>
      </p:pic>
    </p:spTree>
    <p:extLst>
      <p:ext uri="{BB962C8B-B14F-4D97-AF65-F5344CB8AC3E}">
        <p14:creationId xmlns:p14="http://schemas.microsoft.com/office/powerpoint/2010/main" val="197440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chemeClr val="accent4"/>
          </a:solidFill>
          <a:ln>
            <a:solidFill>
              <a:schemeClr val="accent4"/>
            </a:solidFill>
          </a:ln>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6" name="Content Placeholder 2">
            <a:extLst>
              <a:ext uri="{FF2B5EF4-FFF2-40B4-BE49-F238E27FC236}">
                <a16:creationId xmlns:a16="http://schemas.microsoft.com/office/drawing/2014/main" xmlns="" id="{7F92BBE8-C137-474F-972A-B52681EB261E}"/>
              </a:ext>
            </a:extLst>
          </p:cNvPr>
          <p:cNvSpPr>
            <a:spLocks noGrp="1"/>
          </p:cNvSpPr>
          <p:nvPr>
            <p:ph idx="1"/>
          </p:nvPr>
        </p:nvSpPr>
        <p:spPr>
          <a:xfrm>
            <a:off x="0" y="584776"/>
            <a:ext cx="9631680" cy="4713202"/>
          </a:xfrm>
        </p:spPr>
        <p:txBody>
          <a:bodyPr>
            <a:normAutofit/>
          </a:bodyPr>
          <a:lstStyle/>
          <a:p>
            <a:pPr marL="0" indent="0">
              <a:buNone/>
            </a:pPr>
            <a:r>
              <a:rPr lang="en-AU" b="1" dirty="0" smtClean="0"/>
              <a:t>Representing Exothermic and endothermic Reactions</a:t>
            </a:r>
          </a:p>
          <a:p>
            <a:r>
              <a:rPr lang="en-AU" dirty="0" smtClean="0"/>
              <a:t>The change in energy during a reaction can be shown in word equations by writing whether energy is absorbed or released above the arrow.</a:t>
            </a:r>
          </a:p>
          <a:p>
            <a:endParaRPr lang="en-AU" dirty="0"/>
          </a:p>
          <a:p>
            <a:endParaRPr lang="en-AU" dirty="0" smtClean="0"/>
          </a:p>
          <a:p>
            <a:endParaRPr lang="en-AU" dirty="0" smtClean="0"/>
          </a:p>
          <a:p>
            <a:r>
              <a:rPr lang="en-AU" dirty="0" smtClean="0"/>
              <a:t>Energy is not a reactant or a product, so is not included on the reactants or products side of the equation.</a:t>
            </a:r>
          </a:p>
        </p:txBody>
      </p:sp>
      <p:sp>
        <p:nvSpPr>
          <p:cNvPr id="8" name="TextBox 7"/>
          <p:cNvSpPr txBox="1"/>
          <p:nvPr/>
        </p:nvSpPr>
        <p:spPr>
          <a:xfrm>
            <a:off x="481488" y="2612671"/>
            <a:ext cx="2589170" cy="954107"/>
          </a:xfrm>
          <a:prstGeom prst="rect">
            <a:avLst/>
          </a:prstGeom>
          <a:noFill/>
        </p:spPr>
        <p:txBody>
          <a:bodyPr wrap="none" rtlCol="0">
            <a:spAutoFit/>
          </a:bodyPr>
          <a:lstStyle/>
          <a:p>
            <a:pPr algn="ctr"/>
            <a:r>
              <a:rPr lang="en-AU" sz="2800" i="1" dirty="0" smtClean="0"/>
              <a:t>Reactants</a:t>
            </a:r>
          </a:p>
          <a:p>
            <a:r>
              <a:rPr lang="en-AU" sz="2800" dirty="0" smtClean="0"/>
              <a:t>Nitric acid + Zinc</a:t>
            </a:r>
            <a:endParaRPr lang="en-AU" sz="2800" dirty="0"/>
          </a:p>
        </p:txBody>
      </p:sp>
      <p:sp>
        <p:nvSpPr>
          <p:cNvPr id="9" name="TextBox 8"/>
          <p:cNvSpPr txBox="1"/>
          <p:nvPr/>
        </p:nvSpPr>
        <p:spPr>
          <a:xfrm>
            <a:off x="5225753" y="2612670"/>
            <a:ext cx="3502626" cy="954107"/>
          </a:xfrm>
          <a:prstGeom prst="rect">
            <a:avLst/>
          </a:prstGeom>
          <a:noFill/>
        </p:spPr>
        <p:txBody>
          <a:bodyPr wrap="none" rtlCol="0">
            <a:spAutoFit/>
          </a:bodyPr>
          <a:lstStyle/>
          <a:p>
            <a:pPr algn="ctr"/>
            <a:r>
              <a:rPr lang="en-AU" sz="2800" i="1" dirty="0" smtClean="0"/>
              <a:t>Products</a:t>
            </a:r>
          </a:p>
          <a:p>
            <a:r>
              <a:rPr lang="en-AU" sz="2800" dirty="0" smtClean="0"/>
              <a:t>Zinc nitrate+ Hydrogen</a:t>
            </a:r>
            <a:endParaRPr lang="en-AU" sz="2800" dirty="0"/>
          </a:p>
        </p:txBody>
      </p:sp>
      <p:cxnSp>
        <p:nvCxnSpPr>
          <p:cNvPr id="3" name="Straight Arrow Connector 2"/>
          <p:cNvCxnSpPr/>
          <p:nvPr/>
        </p:nvCxnSpPr>
        <p:spPr>
          <a:xfrm flipV="1">
            <a:off x="3269673" y="3308465"/>
            <a:ext cx="1584960" cy="554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3525083" y="2544864"/>
            <a:ext cx="1074140" cy="707886"/>
          </a:xfrm>
          <a:prstGeom prst="rect">
            <a:avLst/>
          </a:prstGeom>
          <a:noFill/>
        </p:spPr>
        <p:txBody>
          <a:bodyPr wrap="none" rtlCol="0">
            <a:spAutoFit/>
          </a:bodyPr>
          <a:lstStyle/>
          <a:p>
            <a:pPr algn="ctr"/>
            <a:r>
              <a:rPr lang="en-AU" sz="2000" dirty="0" smtClean="0"/>
              <a:t>Energy</a:t>
            </a:r>
          </a:p>
          <a:p>
            <a:pPr algn="ctr"/>
            <a:r>
              <a:rPr lang="en-AU" sz="2000" dirty="0" smtClean="0"/>
              <a:t>released</a:t>
            </a:r>
            <a:endParaRPr lang="en-AU" sz="2000" dirty="0"/>
          </a:p>
        </p:txBody>
      </p:sp>
    </p:spTree>
    <p:extLst>
      <p:ext uri="{BB962C8B-B14F-4D97-AF65-F5344CB8AC3E}">
        <p14:creationId xmlns:p14="http://schemas.microsoft.com/office/powerpoint/2010/main" val="200115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4"/>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sp>
        <p:nvSpPr>
          <p:cNvPr id="2" name="TextBox 1"/>
          <p:cNvSpPr txBox="1"/>
          <p:nvPr/>
        </p:nvSpPr>
        <p:spPr>
          <a:xfrm>
            <a:off x="-1" y="732983"/>
            <a:ext cx="9546772" cy="5262979"/>
          </a:xfrm>
          <a:prstGeom prst="rect">
            <a:avLst/>
          </a:prstGeom>
          <a:noFill/>
        </p:spPr>
        <p:txBody>
          <a:bodyPr wrap="square" rtlCol="0">
            <a:spAutoFit/>
          </a:bodyPr>
          <a:lstStyle/>
          <a:p>
            <a:r>
              <a:rPr lang="en-AU" sz="2800" b="1" dirty="0" smtClean="0"/>
              <a:t>Ions</a:t>
            </a:r>
          </a:p>
          <a:p>
            <a:pPr marL="457200" indent="-457200">
              <a:buFont typeface="Arial" panose="020B0604020202020204" pitchFamily="34" charset="0"/>
              <a:buChar char="•"/>
            </a:pPr>
            <a:r>
              <a:rPr lang="en-AU" sz="2800" dirty="0" smtClean="0"/>
              <a:t>Ions form when atoms gain or lose					 electrons, becoming charged.</a:t>
            </a:r>
          </a:p>
          <a:p>
            <a:pPr marL="457200" indent="-457200">
              <a:buFont typeface="Arial" panose="020B0604020202020204" pitchFamily="34" charset="0"/>
              <a:buChar char="•"/>
            </a:pPr>
            <a:r>
              <a:rPr lang="en-AU" sz="2800" dirty="0" smtClean="0"/>
              <a:t>Atoms gain or lose electrons to obtain a				 full outer (valence) shell – the same as the		 nearest noble gas (group 18)</a:t>
            </a:r>
          </a:p>
          <a:p>
            <a:pPr marL="457200" indent="-457200">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dirty="0" smtClean="0"/>
              <a:t>The nitrogen atom gains 3 electrons to fill the valence shell.</a:t>
            </a:r>
          </a:p>
          <a:p>
            <a:pPr marL="457200" indent="-457200">
              <a:buFont typeface="Arial" panose="020B0604020202020204" pitchFamily="34" charset="0"/>
              <a:buChar char="•"/>
            </a:pPr>
            <a:r>
              <a:rPr lang="en-AU" sz="2800" dirty="0" smtClean="0"/>
              <a:t>It gains three negative charges forming a nitride ion with a charge of 3-.</a:t>
            </a:r>
          </a:p>
          <a:p>
            <a:pPr marL="457200" indent="-457200">
              <a:buFont typeface="Arial" panose="020B0604020202020204" pitchFamily="34" charset="0"/>
              <a:buChar char="•"/>
            </a:pPr>
            <a:r>
              <a:rPr lang="en-AU" sz="2800" dirty="0" smtClean="0"/>
              <a:t>The charge of an ion is written at the top right of the symbol.</a:t>
            </a:r>
          </a:p>
          <a:p>
            <a:pPr marL="457200" indent="-457200">
              <a:buFont typeface="Arial" panose="020B0604020202020204" pitchFamily="34" charset="0"/>
              <a:buChar char="•"/>
            </a:pPr>
            <a:r>
              <a:rPr lang="en-AU" sz="2800" dirty="0" smtClean="0"/>
              <a:t>The charge on an ion is also called its </a:t>
            </a:r>
            <a:r>
              <a:rPr lang="en-AU" sz="2800" b="1" dirty="0" smtClean="0"/>
              <a:t>valency.</a:t>
            </a:r>
            <a:endParaRPr lang="en-AU" sz="2800" dirty="0" smtClean="0"/>
          </a:p>
        </p:txBody>
      </p:sp>
      <p:sp>
        <p:nvSpPr>
          <p:cNvPr id="3" name="TextBox 2"/>
          <p:cNvSpPr txBox="1"/>
          <p:nvPr/>
        </p:nvSpPr>
        <p:spPr>
          <a:xfrm>
            <a:off x="5689627" y="320141"/>
            <a:ext cx="1007007" cy="923330"/>
          </a:xfrm>
          <a:prstGeom prst="rect">
            <a:avLst/>
          </a:prstGeom>
          <a:noFill/>
        </p:spPr>
        <p:txBody>
          <a:bodyPr wrap="none" rtlCol="0">
            <a:spAutoFit/>
          </a:bodyPr>
          <a:lstStyle/>
          <a:p>
            <a:r>
              <a:rPr lang="en-AU" sz="5400" dirty="0" smtClean="0"/>
              <a:t>N</a:t>
            </a:r>
            <a:r>
              <a:rPr lang="en-AU" sz="5400" baseline="30000" dirty="0"/>
              <a:t>3</a:t>
            </a:r>
            <a:r>
              <a:rPr lang="en-AU" sz="5400" baseline="30000" dirty="0" smtClean="0"/>
              <a:t>-</a:t>
            </a:r>
            <a:endParaRPr lang="en-AU" dirty="0"/>
          </a:p>
        </p:txBody>
      </p:sp>
      <p:pic>
        <p:nvPicPr>
          <p:cNvPr id="13" name="Picture 12"/>
          <p:cNvPicPr>
            <a:picLocks noChangeAspect="1"/>
          </p:cNvPicPr>
          <p:nvPr/>
        </p:nvPicPr>
        <p:blipFill rotWithShape="1">
          <a:blip r:embed="rId3"/>
          <a:srcRect b="20396"/>
          <a:stretch/>
        </p:blipFill>
        <p:spPr>
          <a:xfrm>
            <a:off x="6696635" y="440595"/>
            <a:ext cx="2562845" cy="2717239"/>
          </a:xfrm>
          <a:prstGeom prst="rect">
            <a:avLst/>
          </a:prstGeom>
        </p:spPr>
      </p:pic>
      <p:pic>
        <p:nvPicPr>
          <p:cNvPr id="6" name="Picture 5"/>
          <p:cNvPicPr>
            <a:picLocks noChangeAspect="1"/>
          </p:cNvPicPr>
          <p:nvPr/>
        </p:nvPicPr>
        <p:blipFill>
          <a:blip r:embed="rId4"/>
          <a:stretch>
            <a:fillRect/>
          </a:stretch>
        </p:blipFill>
        <p:spPr>
          <a:xfrm>
            <a:off x="9524380" y="4235379"/>
            <a:ext cx="2461766" cy="2486632"/>
          </a:xfrm>
          <a:prstGeom prst="rect">
            <a:avLst/>
          </a:prstGeom>
        </p:spPr>
      </p:pic>
    </p:spTree>
    <p:extLst>
      <p:ext uri="{BB962C8B-B14F-4D97-AF65-F5344CB8AC3E}">
        <p14:creationId xmlns:p14="http://schemas.microsoft.com/office/powerpoint/2010/main" val="50780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5344</TotalTime>
  <Words>2156</Words>
  <Application>Microsoft Office PowerPoint</Application>
  <PresentationFormat>Widescreen</PresentationFormat>
  <Paragraphs>313</Paragraphs>
  <Slides>40</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Times New Roman</vt:lpstr>
      <vt:lpstr>Wingdings</vt:lpstr>
      <vt:lpstr>Office Theme</vt:lpstr>
      <vt:lpstr>End of Chemistry Revision Year 9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Science</dc:title>
  <dc:creator>Microsoft account</dc:creator>
  <cp:lastModifiedBy>teacher</cp:lastModifiedBy>
  <cp:revision>260</cp:revision>
  <cp:lastPrinted>2017-04-18T22:41:05Z</cp:lastPrinted>
  <dcterms:created xsi:type="dcterms:W3CDTF">2017-01-28T08:32:28Z</dcterms:created>
  <dcterms:modified xsi:type="dcterms:W3CDTF">2020-12-07T03:50:32Z</dcterms:modified>
</cp:coreProperties>
</file>